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33"/>
  </p:notesMasterIdLst>
  <p:sldIdLst>
    <p:sldId id="2076137761" r:id="rId5"/>
    <p:sldId id="272" r:id="rId6"/>
    <p:sldId id="2076137762" r:id="rId7"/>
    <p:sldId id="2076137763" r:id="rId8"/>
    <p:sldId id="259" r:id="rId9"/>
    <p:sldId id="2076136817" r:id="rId10"/>
    <p:sldId id="11237" r:id="rId11"/>
    <p:sldId id="2076137293" r:id="rId12"/>
    <p:sldId id="2076137294" r:id="rId13"/>
    <p:sldId id="2076137144" r:id="rId14"/>
    <p:sldId id="2076137145" r:id="rId15"/>
    <p:sldId id="2076137146" r:id="rId16"/>
    <p:sldId id="2076136997" r:id="rId17"/>
    <p:sldId id="2076137173" r:id="rId18"/>
    <p:sldId id="2076137411" r:id="rId19"/>
    <p:sldId id="2076137423" r:id="rId20"/>
    <p:sldId id="2076137776" r:id="rId21"/>
    <p:sldId id="2076137438" r:id="rId22"/>
    <p:sldId id="2076137431" r:id="rId23"/>
    <p:sldId id="2076137116" r:id="rId24"/>
    <p:sldId id="10393" r:id="rId25"/>
    <p:sldId id="262" r:id="rId26"/>
    <p:sldId id="10392" r:id="rId27"/>
    <p:sldId id="11682" r:id="rId28"/>
    <p:sldId id="4535" r:id="rId29"/>
    <p:sldId id="4610" r:id="rId30"/>
    <p:sldId id="4612" r:id="rId31"/>
    <p:sldId id="207613753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3333" autoAdjust="0"/>
  </p:normalViewPr>
  <p:slideViewPr>
    <p:cSldViewPr snapToGrid="0">
      <p:cViewPr varScale="1">
        <p:scale>
          <a:sx n="68" d="100"/>
          <a:sy n="68" d="100"/>
        </p:scale>
        <p:origin x="113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rgbClr val="7030A0"/>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3–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4–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4–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5– Part I</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 Part II</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II</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It starts with how they get the most out of their business data </a:t>
            </a:r>
          </a:p>
          <a:p>
            <a:pPr lvl="0"/>
            <a:r>
              <a:rPr lang="en-US" sz="1200" kern="1200">
                <a:solidFill>
                  <a:schemeClr val="tx1"/>
                </a:solidFill>
                <a:effectLst/>
                <a:latin typeface="+mn-lt"/>
                <a:ea typeface="+mn-ea"/>
                <a:cs typeface="+mn-cs"/>
              </a:rPr>
              <a:t>Data is everywhere – generated at every step of our lives </a:t>
            </a:r>
          </a:p>
          <a:p>
            <a:pPr lvl="0"/>
            <a:r>
              <a:rPr lang="en-US" sz="1200" kern="1200">
                <a:solidFill>
                  <a:schemeClr val="tx1"/>
                </a:solidFill>
                <a:effectLst/>
                <a:latin typeface="+mn-lt"/>
                <a:ea typeface="+mn-ea"/>
                <a:cs typeface="+mn-cs"/>
              </a:rPr>
              <a:t>90% of world’s data generated in last 3 years alone</a:t>
            </a:r>
          </a:p>
          <a:p>
            <a:pPr lvl="0"/>
            <a:r>
              <a:rPr lang="en-US" sz="1200" kern="1200">
                <a:solidFill>
                  <a:schemeClr val="tx1"/>
                </a:solidFill>
                <a:effectLst/>
                <a:latin typeface="+mn-lt"/>
                <a:ea typeface="+mn-ea"/>
                <a:cs typeface="+mn-cs"/>
              </a:rPr>
              <a:t>Everything we do, everything our customers do, everything competitors do generates some kind of data </a:t>
            </a:r>
          </a:p>
          <a:p>
            <a:r>
              <a:rPr lang="en-US" sz="1200" b="1" kern="1200">
                <a:solidFill>
                  <a:schemeClr val="tx1"/>
                </a:solidFill>
                <a:effectLst/>
                <a:latin typeface="+mn-lt"/>
                <a:ea typeface="+mn-ea"/>
                <a:cs typeface="+mn-cs"/>
              </a:rPr>
              <a:t>T: In the old world, that data lived in siloes</a:t>
            </a:r>
            <a:endParaRPr lang="en-US"/>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applications that ingest that data, trap that data </a:t>
            </a:r>
          </a:p>
          <a:p>
            <a:pPr lvl="0"/>
            <a:r>
              <a:rPr lang="en-US" sz="1200" kern="1200" dirty="0">
                <a:solidFill>
                  <a:schemeClr val="tx1"/>
                </a:solidFill>
                <a:effectLst/>
                <a:latin typeface="+mn-lt"/>
                <a:ea typeface="+mn-ea"/>
                <a:cs typeface="+mn-cs"/>
              </a:rPr>
              <a:t>When data is trapped, organizations can’t move to a proactive position, they can’t see a holistic view of their business, they can’t make decisions based on all available information</a:t>
            </a:r>
          </a:p>
          <a:p>
            <a:r>
              <a:rPr lang="en-US" sz="1200" b="1" kern="1200" dirty="0">
                <a:solidFill>
                  <a:schemeClr val="tx1"/>
                </a:solidFill>
                <a:effectLst/>
                <a:latin typeface="+mn-lt"/>
                <a:ea typeface="+mn-ea"/>
                <a:cs typeface="+mn-cs"/>
              </a:rPr>
              <a:t>T: How do we free organizations from the data silos that plague them? </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61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That has been at the core of our strategy for Microsoft’s business applications </a:t>
            </a:r>
          </a:p>
          <a:p>
            <a:pPr lvl="0"/>
            <a:r>
              <a:rPr lang="en-US" sz="1200" kern="1200" dirty="0">
                <a:solidFill>
                  <a:schemeClr val="tx1"/>
                </a:solidFill>
                <a:effectLst/>
                <a:latin typeface="+mn-lt"/>
                <a:ea typeface="+mn-ea"/>
                <a:cs typeface="+mn-cs"/>
              </a:rPr>
              <a:t>For organizations to be successful, they need to digitally connect every asset of their business – optimizing operations, empowering people, engaging customers, and transforming products </a:t>
            </a:r>
          </a:p>
          <a:p>
            <a:pPr lvl="0"/>
            <a:r>
              <a:rPr lang="en-US" sz="1200" kern="1200" dirty="0">
                <a:solidFill>
                  <a:schemeClr val="tx1"/>
                </a:solidFill>
                <a:effectLst/>
                <a:latin typeface="+mn-lt"/>
                <a:ea typeface="+mn-ea"/>
                <a:cs typeface="+mn-cs"/>
              </a:rPr>
              <a:t>To help customers accelerate their businesses, we needed to create a set of solutions that unified their data and delivered applied, inherent intelligence right within the solution </a:t>
            </a:r>
          </a:p>
          <a:p>
            <a:r>
              <a:rPr lang="en-US" sz="1200" b="1" kern="1200" dirty="0">
                <a:solidFill>
                  <a:schemeClr val="tx1"/>
                </a:solidFill>
                <a:effectLst/>
                <a:latin typeface="+mn-lt"/>
                <a:ea typeface="+mn-ea"/>
                <a:cs typeface="+mn-cs"/>
              </a:rPr>
              <a:t>T: That what we’ve done with Dynamics 365 and the Power Platform </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3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With connected data and applied intelligence at the core, Dynamics 365 and Power Platform form the basis of the most comprehensive set of connected, intelligent business applications in the world today </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From sales, to finance, to talent management and more, customers need a deep understanding of their business in order to succeed – not just in one department, but across everything </a:t>
            </a:r>
          </a:p>
          <a:p>
            <a:pPr lvl="0"/>
            <a:r>
              <a:rPr lang="en-US" sz="1200" kern="1200">
                <a:solidFill>
                  <a:schemeClr val="tx1"/>
                </a:solidFill>
                <a:effectLst/>
                <a:latin typeface="+mn-lt"/>
                <a:ea typeface="+mn-ea"/>
                <a:cs typeface="+mn-cs"/>
              </a:rPr>
              <a:t>With Dynamics 365, we have the unique ability to bring together data from virtually any source, whether it’s a Microsoft system or not and bring it into this connected digital feedback loop </a:t>
            </a:r>
          </a:p>
          <a:p>
            <a:r>
              <a:rPr lang="en-US" sz="1200"/>
              <a:t>Built on hyperscale cloud platform with Azure, with inherent intelligence at app layer</a:t>
            </a:r>
          </a:p>
          <a:p>
            <a:r>
              <a:rPr lang="en-US" sz="1200"/>
              <a:t>Allowing everyone to analyze, act, automate with Power Platform </a:t>
            </a:r>
            <a:endParaRPr lang="en-US" sz="1200" kern="1200">
              <a:solidFill>
                <a:schemeClr val="tx1"/>
              </a:solidFill>
              <a:effectLst/>
              <a:latin typeface="+mn-lt"/>
              <a:ea typeface="+mn-ea"/>
              <a:cs typeface="+mn-cs"/>
            </a:endParaRPr>
          </a:p>
          <a:p>
            <a:r>
              <a:rPr lang="en-US" sz="1200" b="1"/>
              <a:t>T: To do this, we need a multifaceted set of solutions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1FB8394-8262-9F42-A45C-92734C912C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4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It starts with transactional data</a:t>
            </a:r>
          </a:p>
          <a:p>
            <a:r>
              <a:rPr lang="en-US" sz="1200"/>
              <a:t>Creating best-in-class apps with infused intelligent capabilities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4600466F-EE9A-410E-8E6D-0EAA9046B76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30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That’s what we’ve done with Dynamics 365 Sales, Marketing, Customer Service, </a:t>
            </a:r>
            <a:r>
              <a:rPr lang="en-US" err="1"/>
              <a:t>etc</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Needed to bring in analytical data – the surrounding data not tied to a particular transaction</a:t>
            </a:r>
            <a:endParaRPr lang="en-US" sz="1200" b="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In 2018, we announced our first insights applications drawing on analytical data – generating insights from any transactional system of record </a:t>
            </a:r>
          </a:p>
          <a:p>
            <a:pPr lvl="0"/>
            <a:r>
              <a:rPr lang="en-US" sz="1200" kern="1200">
                <a:solidFill>
                  <a:schemeClr val="tx1"/>
                </a:solidFill>
                <a:effectLst/>
                <a:latin typeface="+mn-lt"/>
                <a:ea typeface="+mn-ea"/>
                <a:cs typeface="+mn-cs"/>
              </a:rPr>
              <a:t>Intelligent solutions providing actionable insight </a:t>
            </a:r>
          </a:p>
          <a:p>
            <a:r>
              <a:rPr lang="en-US" sz="1200" kern="1200">
                <a:solidFill>
                  <a:schemeClr val="tx1"/>
                </a:solidFill>
                <a:effectLst/>
                <a:latin typeface="+mn-lt"/>
                <a:ea typeface="+mn-ea"/>
                <a:cs typeface="+mn-cs"/>
              </a:rPr>
              <a:t>We didn’t stop with the analytical layer</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1190F-D33E-4FEF-A860-8EF2ED1241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22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Solutions to add insight to core business functions and increase organization’s ability to move from reactive to proactive position</a:t>
            </a:r>
          </a:p>
          <a:p>
            <a:r>
              <a:rPr lang="en-US"/>
              <a:t>We also know that modern solutions interact with real world</a:t>
            </a:r>
          </a:p>
          <a:p>
            <a:r>
              <a:rPr lang="en-US" sz="1200"/>
              <a:t>Brought in observational data generated by users interacting with, acting on, and gathering data from the physical world around them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1190F-D33E-4FEF-A860-8EF2ED1241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346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talked about our first mixed reality apps in 2018, and we’ve continued to innovate since then</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1190F-D33E-4FEF-A860-8EF2ED1241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69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Power Platform, we’re empowering everyone to analyze, act, and automate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Power BI, PowerApps, and Power Automate, along with capabilities like AI Builder and Portals, we’re empowering every individual in an organization to engage with all of those data types to create custom solutions for their business needs</a:t>
            </a:r>
          </a:p>
          <a:p>
            <a:r>
              <a:rPr lang="en-US" dirty="0"/>
              <a:t>This is the connected AI business cloud</a:t>
            </a:r>
          </a:p>
          <a:p>
            <a:r>
              <a:rPr lang="en-US" sz="1200" dirty="0"/>
              <a:t>Bringing together the complete portfolio of Dynamics 365 and Power Platform</a:t>
            </a:r>
          </a:p>
          <a:p>
            <a:r>
              <a:rPr lang="en-US" sz="1200" dirty="0"/>
              <a:t>Unifying all forms of data with infused, applied intelligence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1190F-D33E-4FEF-A860-8EF2ED1241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997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3/22/2021 12:09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3/22/2021 12:09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3/22/2021 12:09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3/22/2021 12:09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26</a:t>
            </a:fld>
            <a:endParaRPr lang="en-GB"/>
          </a:p>
        </p:txBody>
      </p:sp>
    </p:spTree>
    <p:extLst>
      <p:ext uri="{BB962C8B-B14F-4D97-AF65-F5344CB8AC3E}">
        <p14:creationId xmlns:p14="http://schemas.microsoft.com/office/powerpoint/2010/main" val="2639833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27</a:t>
            </a:fld>
            <a:endParaRPr lang="en-GB"/>
          </a:p>
        </p:txBody>
      </p:sp>
    </p:spTree>
    <p:extLst>
      <p:ext uri="{BB962C8B-B14F-4D97-AF65-F5344CB8AC3E}">
        <p14:creationId xmlns:p14="http://schemas.microsoft.com/office/powerpoint/2010/main" val="2465823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Microsoft is building the world’s most comprehensive connected business cloud.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Microsoft uniquely positioned to do that by leveraging the power of unified data and applied intelligence. </a:t>
            </a:r>
          </a:p>
          <a:p>
            <a:r>
              <a:rPr lang="en-US" sz="1200" kern="1200" dirty="0">
                <a:solidFill>
                  <a:schemeClr val="tx1"/>
                </a:solidFill>
                <a:effectLst/>
                <a:latin typeface="+mn-lt"/>
                <a:ea typeface="+mn-ea"/>
                <a:cs typeface="+mn-cs"/>
              </a:rPr>
              <a:t>Why? Why is this important? </a:t>
            </a:r>
            <a:endParaRPr lang="en-US" dirty="0"/>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It’s because of our customers. </a:t>
            </a:r>
          </a:p>
          <a:p>
            <a:pPr lvl="0"/>
            <a:r>
              <a:rPr lang="en-US" sz="1200" kern="1200" dirty="0">
                <a:solidFill>
                  <a:schemeClr val="tx1"/>
                </a:solidFill>
                <a:effectLst/>
                <a:latin typeface="+mn-lt"/>
                <a:ea typeface="+mn-ea"/>
                <a:cs typeface="+mn-cs"/>
              </a:rPr>
              <a:t>It’s important because our customers need four things to accelerate their business success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63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48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80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Instead of reacting to what happened, customers need to take proactive action based on insights</a:t>
            </a:r>
          </a:p>
          <a:p>
            <a:pPr lvl="0"/>
            <a:r>
              <a:rPr lang="en-US" sz="1200" kern="1200">
                <a:solidFill>
                  <a:schemeClr val="tx1"/>
                </a:solidFill>
                <a:effectLst/>
                <a:latin typeface="+mn-lt"/>
                <a:ea typeface="+mn-ea"/>
                <a:cs typeface="+mn-cs"/>
              </a:rPr>
              <a:t>Instead of looking at their business in parts, they need to access a holistic view of their entire business, from marketing to sales to back-office operations and more</a:t>
            </a:r>
          </a:p>
          <a:p>
            <a:pPr lvl="0"/>
            <a:r>
              <a:rPr lang="en-US" sz="1200" kern="1200">
                <a:solidFill>
                  <a:schemeClr val="tx1"/>
                </a:solidFill>
                <a:effectLst/>
                <a:latin typeface="+mn-lt"/>
                <a:ea typeface="+mn-ea"/>
                <a:cs typeface="+mn-cs"/>
              </a:rPr>
              <a:t>Instead of making decisions based on incomplete information, they need to draw on every connected data source to help predict the next best action </a:t>
            </a:r>
          </a:p>
          <a:p>
            <a:pPr lvl="0"/>
            <a:r>
              <a:rPr lang="en-US" sz="1200" kern="1200">
                <a:solidFill>
                  <a:schemeClr val="tx1"/>
                </a:solidFill>
                <a:effectLst/>
                <a:latin typeface="+mn-lt"/>
                <a:ea typeface="+mn-ea"/>
                <a:cs typeface="+mn-cs"/>
              </a:rPr>
              <a:t>Instead of focusing on reporting activity that happened in the past, they need to pursue meaningful business goals and outcomes for the future</a:t>
            </a:r>
          </a:p>
          <a:p>
            <a:pPr lvl="0"/>
            <a:r>
              <a:rPr lang="en-US" sz="1200" kern="1200">
                <a:solidFill>
                  <a:schemeClr val="tx1"/>
                </a:solidFill>
                <a:effectLst/>
                <a:latin typeface="+mn-lt"/>
                <a:ea typeface="+mn-ea"/>
                <a:cs typeface="+mn-cs"/>
              </a:rPr>
              <a:t>These are the attributes a customer needs to be successful </a:t>
            </a:r>
          </a:p>
          <a:p>
            <a:r>
              <a:rPr lang="en-US" sz="1200" kern="1200">
                <a:solidFill>
                  <a:schemeClr val="tx1"/>
                </a:solidFill>
                <a:effectLst/>
                <a:latin typeface="+mn-lt"/>
                <a:ea typeface="+mn-ea"/>
                <a:cs typeface="+mn-cs"/>
              </a:rPr>
              <a:t>How? </a:t>
            </a: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22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60047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00239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3/22/2021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ustom Layout">
    <p:bg>
      <p:bgRef idx="1001">
        <a:schemeClr val="bg2"/>
      </p:bgRef>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5C86E38E-ED26-44BF-AA4B-CE5D655DE84E}"/>
              </a:ext>
            </a:extLst>
          </p:cNvPr>
          <p:cNvPicPr>
            <a:picLocks noChangeAspect="1"/>
          </p:cNvPicPr>
          <p:nvPr userDrawn="1"/>
        </p:nvPicPr>
        <p:blipFill rotWithShape="1">
          <a:blip r:embed="rId2"/>
          <a:srcRect/>
          <a:stretch/>
        </p:blipFill>
        <p:spPr>
          <a:xfrm>
            <a:off x="-6887" y="-9144"/>
            <a:ext cx="12205774" cy="6876288"/>
          </a:xfrm>
          <a:prstGeom prst="rect">
            <a:avLst/>
          </a:prstGeom>
        </p:spPr>
      </p:pic>
    </p:spTree>
    <p:extLst>
      <p:ext uri="{BB962C8B-B14F-4D97-AF65-F5344CB8AC3E}">
        <p14:creationId xmlns:p14="http://schemas.microsoft.com/office/powerpoint/2010/main" val="2901016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365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2" y="457200"/>
            <a:ext cx="11468619" cy="553998"/>
          </a:xfrm>
        </p:spPr>
        <p:txBody>
          <a:bodyPr/>
          <a:lstStyle/>
          <a:p>
            <a:r>
              <a:rPr lang="en-US"/>
              <a:t>Click to edit Master title style</a:t>
            </a:r>
          </a:p>
        </p:txBody>
      </p:sp>
    </p:spTree>
    <p:extLst>
      <p:ext uri="{BB962C8B-B14F-4D97-AF65-F5344CB8AC3E}">
        <p14:creationId xmlns:p14="http://schemas.microsoft.com/office/powerpoint/2010/main" val="632238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Grid option">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732372"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5540071"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347769"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1155467"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9" name="Content Placeholder 15">
            <a:extLst>
              <a:ext uri="{FF2B5EF4-FFF2-40B4-BE49-F238E27FC236}">
                <a16:creationId xmlns:a16="http://schemas.microsoft.com/office/drawing/2014/main" id="{DA574C86-0C5D-5646-98CC-9E3BE59F21F4}"/>
              </a:ext>
            </a:extLst>
          </p:cNvPr>
          <p:cNvSpPr>
            <a:spLocks noGrp="1"/>
          </p:cNvSpPr>
          <p:nvPr>
            <p:ph sz="quarter" idx="29" hasCustomPrompt="1"/>
          </p:nvPr>
        </p:nvSpPr>
        <p:spPr>
          <a:xfrm>
            <a:off x="9924674" y="2492888"/>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4" name="Content Placeholder 15">
            <a:extLst>
              <a:ext uri="{FF2B5EF4-FFF2-40B4-BE49-F238E27FC236}">
                <a16:creationId xmlns:a16="http://schemas.microsoft.com/office/drawing/2014/main" id="{D8ED80AB-DF9B-4C43-9453-B0AF31051A96}"/>
              </a:ext>
            </a:extLst>
          </p:cNvPr>
          <p:cNvSpPr>
            <a:spLocks noGrp="1"/>
          </p:cNvSpPr>
          <p:nvPr>
            <p:ph sz="quarter" idx="30" hasCustomPrompt="1"/>
          </p:nvPr>
        </p:nvSpPr>
        <p:spPr>
          <a:xfrm>
            <a:off x="7732372"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6" name="Content Placeholder 15">
            <a:extLst>
              <a:ext uri="{FF2B5EF4-FFF2-40B4-BE49-F238E27FC236}">
                <a16:creationId xmlns:a16="http://schemas.microsoft.com/office/drawing/2014/main" id="{5C0A50A0-8138-3E46-BC03-322B8BE02EEE}"/>
              </a:ext>
            </a:extLst>
          </p:cNvPr>
          <p:cNvSpPr>
            <a:spLocks noGrp="1"/>
          </p:cNvSpPr>
          <p:nvPr>
            <p:ph sz="quarter" idx="31" hasCustomPrompt="1"/>
          </p:nvPr>
        </p:nvSpPr>
        <p:spPr>
          <a:xfrm>
            <a:off x="5540071"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38" name="Content Placeholder 15">
            <a:extLst>
              <a:ext uri="{FF2B5EF4-FFF2-40B4-BE49-F238E27FC236}">
                <a16:creationId xmlns:a16="http://schemas.microsoft.com/office/drawing/2014/main" id="{2488B3AD-0B7B-DB45-826D-75532D6FC6AC}"/>
              </a:ext>
            </a:extLst>
          </p:cNvPr>
          <p:cNvSpPr>
            <a:spLocks noGrp="1"/>
          </p:cNvSpPr>
          <p:nvPr>
            <p:ph sz="quarter" idx="32" hasCustomPrompt="1"/>
          </p:nvPr>
        </p:nvSpPr>
        <p:spPr>
          <a:xfrm>
            <a:off x="3347769"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1" name="Content Placeholder 15">
            <a:extLst>
              <a:ext uri="{FF2B5EF4-FFF2-40B4-BE49-F238E27FC236}">
                <a16:creationId xmlns:a16="http://schemas.microsoft.com/office/drawing/2014/main" id="{7DCA5DEF-DBDE-2F4A-A826-64D43A063327}"/>
              </a:ext>
            </a:extLst>
          </p:cNvPr>
          <p:cNvSpPr>
            <a:spLocks noGrp="1"/>
          </p:cNvSpPr>
          <p:nvPr>
            <p:ph sz="quarter" idx="33" hasCustomPrompt="1"/>
          </p:nvPr>
        </p:nvSpPr>
        <p:spPr>
          <a:xfrm>
            <a:off x="1155467"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5" name="Content Placeholder 15">
            <a:extLst>
              <a:ext uri="{FF2B5EF4-FFF2-40B4-BE49-F238E27FC236}">
                <a16:creationId xmlns:a16="http://schemas.microsoft.com/office/drawing/2014/main" id="{0C928271-7198-3E4F-A6C7-18450A4BDFEE}"/>
              </a:ext>
            </a:extLst>
          </p:cNvPr>
          <p:cNvSpPr>
            <a:spLocks noGrp="1"/>
          </p:cNvSpPr>
          <p:nvPr>
            <p:ph sz="quarter" idx="34" hasCustomPrompt="1"/>
          </p:nvPr>
        </p:nvSpPr>
        <p:spPr>
          <a:xfrm>
            <a:off x="9924674" y="4883137"/>
            <a:ext cx="1183019" cy="1068125"/>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7" name="Title Placeholder 1">
            <a:extLst>
              <a:ext uri="{FF2B5EF4-FFF2-40B4-BE49-F238E27FC236}">
                <a16:creationId xmlns:a16="http://schemas.microsoft.com/office/drawing/2014/main" id="{06D25060-3E3E-724F-943A-38C08E938F04}"/>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8" name="Text Placeholder 3">
            <a:extLst>
              <a:ext uri="{FF2B5EF4-FFF2-40B4-BE49-F238E27FC236}">
                <a16:creationId xmlns:a16="http://schemas.microsoft.com/office/drawing/2014/main" id="{78FAAC7E-C99D-2940-9C35-ECA73DBB2F41}"/>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352011527"/>
      </p:ext>
    </p:extLst>
  </p:cSld>
  <p:clrMapOvr>
    <a:masterClrMapping/>
  </p:clrMapOvr>
  <p:transition>
    <p:fade/>
  </p:transition>
  <p:extLst>
    <p:ext uri="{DCECCB84-F9BA-43D5-87BE-67443E8EF086}">
      <p15:sldGuideLst xmlns:p15="http://schemas.microsoft.com/office/powerpoint/2012/main">
        <p15:guide id="1" pos="2141">
          <p15:clr>
            <a:srgbClr val="FBAE40"/>
          </p15:clr>
        </p15:guide>
        <p15:guide id="3" pos="1517">
          <p15:clr>
            <a:srgbClr val="FBAE40"/>
          </p15:clr>
        </p15:guide>
        <p15:guide id="4" pos="4325">
          <p15:clr>
            <a:srgbClr val="FBAE40"/>
          </p15:clr>
        </p15:guide>
        <p15:guide id="5" pos="2933">
          <p15:clr>
            <a:srgbClr val="FBAE40"/>
          </p15:clr>
        </p15:guide>
        <p15:guide id="6" pos="353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4949">
          <p15:clr>
            <a:srgbClr val="FBAE40"/>
          </p15:clr>
        </p15:guide>
        <p15:guide id="12" pos="5741">
          <p15:clr>
            <a:srgbClr val="FBAE40"/>
          </p15:clr>
        </p15:guide>
        <p15:guide id="13" pos="636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4.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7.emf"/><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7.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59" r:id="rId15"/>
    <p:sldLayoutId id="2147483789" r:id="rId16"/>
    <p:sldLayoutId id="214748379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60" r:id="rId13"/>
    <p:sldLayoutId id="2147483761" r:id="rId14"/>
    <p:sldLayoutId id="2147483762" r:id="rId15"/>
    <p:sldLayoutId id="2147483791"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66.sv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www.linkedin.com/in/jenkinsns/" TargetMode="External"/><Relationship Id="rId18" Type="http://schemas.openxmlformats.org/officeDocument/2006/relationships/image" Target="../media/image41.jp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jpg"/><Relationship Id="rId17" Type="http://schemas.openxmlformats.org/officeDocument/2006/relationships/hyperlink" Target="http://www.jenkinsblogs.com/" TargetMode="External"/><Relationship Id="rId2" Type="http://schemas.openxmlformats.org/officeDocument/2006/relationships/image" Target="../media/image28.jpe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hyperlink" Target="mailto:jenkinsns@gmail.com" TargetMode="External"/><Relationship Id="rId10" Type="http://schemas.openxmlformats.org/officeDocument/2006/relationships/image" Target="../media/image36.png"/><Relationship Id="rId19" Type="http://schemas.openxmlformats.org/officeDocument/2006/relationships/hyperlink" Target="https://www.youtube.com/user/jenkinsns" TargetMode="External"/><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notesSlide" Target="../notesSlides/notesSlide21.xml"/><Relationship Id="rId7" Type="http://schemas.openxmlformats.org/officeDocument/2006/relationships/image" Target="../media/image77.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82.jpeg"/><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eg"/><Relationship Id="rId3" Type="http://schemas.openxmlformats.org/officeDocument/2006/relationships/image" Target="../media/image43.jp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jpg"/><Relationship Id="rId14"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6.jpeg"/><Relationship Id="rId18" Type="http://schemas.openxmlformats.org/officeDocument/2006/relationships/image" Target="../media/image48.png"/><Relationship Id="rId3" Type="http://schemas.openxmlformats.org/officeDocument/2006/relationships/image" Target="../media/image55.png"/><Relationship Id="rId21" Type="http://schemas.openxmlformats.org/officeDocument/2006/relationships/image" Target="../media/image53.jpeg"/><Relationship Id="rId7" Type="http://schemas.openxmlformats.org/officeDocument/2006/relationships/image" Target="../media/image43.jpg"/><Relationship Id="rId12" Type="http://schemas.openxmlformats.org/officeDocument/2006/relationships/image" Target="../media/image61.tiff"/><Relationship Id="rId17" Type="http://schemas.openxmlformats.org/officeDocument/2006/relationships/image" Target="../media/image64.png"/><Relationship Id="rId2" Type="http://schemas.openxmlformats.org/officeDocument/2006/relationships/notesSlide" Target="../notesSlides/notesSlide8.xml"/><Relationship Id="rId16" Type="http://schemas.openxmlformats.org/officeDocument/2006/relationships/image" Target="../media/image63.jpeg"/><Relationship Id="rId20" Type="http://schemas.openxmlformats.org/officeDocument/2006/relationships/image" Target="../media/image50.png"/><Relationship Id="rId1" Type="http://schemas.openxmlformats.org/officeDocument/2006/relationships/slideLayout" Target="../slideLayouts/slideLayout33.xml"/><Relationship Id="rId6" Type="http://schemas.openxmlformats.org/officeDocument/2006/relationships/image" Target="../media/image58.emf"/><Relationship Id="rId11" Type="http://schemas.openxmlformats.org/officeDocument/2006/relationships/image" Target="../media/image60.png"/><Relationship Id="rId5" Type="http://schemas.openxmlformats.org/officeDocument/2006/relationships/image" Target="../media/image57.jpeg"/><Relationship Id="rId15" Type="http://schemas.openxmlformats.org/officeDocument/2006/relationships/image" Target="../media/image47.png"/><Relationship Id="rId10" Type="http://schemas.openxmlformats.org/officeDocument/2006/relationships/image" Target="../media/image59.png"/><Relationship Id="rId19" Type="http://schemas.openxmlformats.org/officeDocument/2006/relationships/image" Target="../media/image49.jpg"/><Relationship Id="rId4" Type="http://schemas.openxmlformats.org/officeDocument/2006/relationships/image" Target="../media/image56.png"/><Relationship Id="rId9" Type="http://schemas.openxmlformats.org/officeDocument/2006/relationships/image" Target="../media/image45.png"/><Relationship Id="rId14" Type="http://schemas.openxmlformats.org/officeDocument/2006/relationships/image" Target="../media/image62.jpeg"/><Relationship Id="rId2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036FD4-D5C0-4C2A-9678-DE7CE82F9967}"/>
              </a:ext>
            </a:extLst>
          </p:cNvPr>
          <p:cNvSpPr/>
          <p:nvPr/>
        </p:nvSpPr>
        <p:spPr>
          <a:xfrm>
            <a:off x="0" y="0"/>
            <a:ext cx="12198096" cy="6858000"/>
          </a:xfrm>
          <a:prstGeom prst="rect">
            <a:avLst/>
          </a:prstGeom>
          <a:solidFill>
            <a:sysClr val="windowText" lastClr="000000">
              <a:alpha val="6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A305E238-60AD-42C7-86A3-9755B5C0C41A}"/>
              </a:ext>
            </a:extLst>
          </p:cNvPr>
          <p:cNvGrpSpPr/>
          <p:nvPr/>
        </p:nvGrpSpPr>
        <p:grpSpPr>
          <a:xfrm>
            <a:off x="1311516" y="1708229"/>
            <a:ext cx="9592170" cy="553998"/>
            <a:chOff x="1349616" y="2219816"/>
            <a:chExt cx="9592170" cy="553998"/>
          </a:xfrm>
        </p:grpSpPr>
        <p:sp>
          <p:nvSpPr>
            <p:cNvPr id="4" name="TextBox 3">
              <a:extLst>
                <a:ext uri="{FF2B5EF4-FFF2-40B4-BE49-F238E27FC236}">
                  <a16:creationId xmlns:a16="http://schemas.microsoft.com/office/drawing/2014/main" id="{2A84CC30-EDAC-4BF4-B5AD-3D37DF1E484E}"/>
                </a:ext>
              </a:extLst>
            </p:cNvPr>
            <p:cNvSpPr txBox="1"/>
            <p:nvPr/>
          </p:nvSpPr>
          <p:spPr>
            <a:xfrm>
              <a:off x="1349616" y="2219816"/>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Reactive action</a:t>
              </a:r>
            </a:p>
          </p:txBody>
        </p:sp>
        <p:sp>
          <p:nvSpPr>
            <p:cNvPr id="5" name="TextBox 4">
              <a:extLst>
                <a:ext uri="{FF2B5EF4-FFF2-40B4-BE49-F238E27FC236}">
                  <a16:creationId xmlns:a16="http://schemas.microsoft.com/office/drawing/2014/main" id="{DADFBDCC-6655-4A49-8312-6FE2DBB29E1C}"/>
                </a:ext>
              </a:extLst>
            </p:cNvPr>
            <p:cNvSpPr txBox="1"/>
            <p:nvPr/>
          </p:nvSpPr>
          <p:spPr>
            <a:xfrm>
              <a:off x="6735546" y="2219816"/>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Proactive action</a:t>
              </a:r>
            </a:p>
          </p:txBody>
        </p:sp>
        <p:pic>
          <p:nvPicPr>
            <p:cNvPr id="6" name="Graphic 5" descr="Circle with left arrow">
              <a:extLst>
                <a:ext uri="{FF2B5EF4-FFF2-40B4-BE49-F238E27FC236}">
                  <a16:creationId xmlns:a16="http://schemas.microsoft.com/office/drawing/2014/main" id="{0DE483A6-9DEF-4A68-80E5-A301034C24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2262199"/>
              <a:ext cx="469232" cy="469232"/>
            </a:xfrm>
            <a:prstGeom prst="rect">
              <a:avLst/>
            </a:prstGeom>
          </p:spPr>
        </p:pic>
      </p:grpSp>
      <p:grpSp>
        <p:nvGrpSpPr>
          <p:cNvPr id="7" name="Group 6">
            <a:extLst>
              <a:ext uri="{FF2B5EF4-FFF2-40B4-BE49-F238E27FC236}">
                <a16:creationId xmlns:a16="http://schemas.microsoft.com/office/drawing/2014/main" id="{DE18456B-5833-4A87-877C-E01313A7DB19}"/>
              </a:ext>
            </a:extLst>
          </p:cNvPr>
          <p:cNvGrpSpPr/>
          <p:nvPr/>
        </p:nvGrpSpPr>
        <p:grpSpPr>
          <a:xfrm>
            <a:off x="1311516" y="2671528"/>
            <a:ext cx="9592170" cy="553998"/>
            <a:chOff x="1349616" y="2886178"/>
            <a:chExt cx="9592170" cy="553998"/>
          </a:xfrm>
        </p:grpSpPr>
        <p:sp>
          <p:nvSpPr>
            <p:cNvPr id="8" name="TextBox 7">
              <a:extLst>
                <a:ext uri="{FF2B5EF4-FFF2-40B4-BE49-F238E27FC236}">
                  <a16:creationId xmlns:a16="http://schemas.microsoft.com/office/drawing/2014/main" id="{6574E5B2-AB00-4D27-A9D8-F069704ADF78}"/>
                </a:ext>
              </a:extLst>
            </p:cNvPr>
            <p:cNvSpPr txBox="1"/>
            <p:nvPr/>
          </p:nvSpPr>
          <p:spPr>
            <a:xfrm>
              <a:off x="1349616" y="2886178"/>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Siloed view</a:t>
              </a:r>
            </a:p>
          </p:txBody>
        </p:sp>
        <p:sp>
          <p:nvSpPr>
            <p:cNvPr id="9" name="TextBox 8">
              <a:extLst>
                <a:ext uri="{FF2B5EF4-FFF2-40B4-BE49-F238E27FC236}">
                  <a16:creationId xmlns:a16="http://schemas.microsoft.com/office/drawing/2014/main" id="{679B3F77-D003-4360-BD7C-2C3A0E283528}"/>
                </a:ext>
              </a:extLst>
            </p:cNvPr>
            <p:cNvSpPr txBox="1"/>
            <p:nvPr/>
          </p:nvSpPr>
          <p:spPr>
            <a:xfrm>
              <a:off x="6735546" y="2886178"/>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Connected view</a:t>
              </a:r>
            </a:p>
          </p:txBody>
        </p:sp>
        <p:pic>
          <p:nvPicPr>
            <p:cNvPr id="10" name="Graphic 9" descr="Circle with left arrow">
              <a:extLst>
                <a:ext uri="{FF2B5EF4-FFF2-40B4-BE49-F238E27FC236}">
                  <a16:creationId xmlns:a16="http://schemas.microsoft.com/office/drawing/2014/main" id="{844DE2EF-6BCC-46FB-856F-8AABA1C5D1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2928561"/>
              <a:ext cx="469232" cy="469232"/>
            </a:xfrm>
            <a:prstGeom prst="rect">
              <a:avLst/>
            </a:prstGeom>
          </p:spPr>
        </p:pic>
      </p:grpSp>
      <p:grpSp>
        <p:nvGrpSpPr>
          <p:cNvPr id="11" name="Group 10">
            <a:extLst>
              <a:ext uri="{FF2B5EF4-FFF2-40B4-BE49-F238E27FC236}">
                <a16:creationId xmlns:a16="http://schemas.microsoft.com/office/drawing/2014/main" id="{4FBA154F-5A3A-4A77-86F0-FDD16102EE62}"/>
              </a:ext>
            </a:extLst>
          </p:cNvPr>
          <p:cNvGrpSpPr/>
          <p:nvPr/>
        </p:nvGrpSpPr>
        <p:grpSpPr>
          <a:xfrm>
            <a:off x="1311517" y="3634827"/>
            <a:ext cx="9592169" cy="553998"/>
            <a:chOff x="1349617" y="3552540"/>
            <a:chExt cx="9592169" cy="553998"/>
          </a:xfrm>
        </p:grpSpPr>
        <p:sp>
          <p:nvSpPr>
            <p:cNvPr id="12" name="TextBox 11">
              <a:extLst>
                <a:ext uri="{FF2B5EF4-FFF2-40B4-BE49-F238E27FC236}">
                  <a16:creationId xmlns:a16="http://schemas.microsoft.com/office/drawing/2014/main" id="{ADA27F00-D013-40B4-A712-50C244227947}"/>
                </a:ext>
              </a:extLst>
            </p:cNvPr>
            <p:cNvSpPr txBox="1"/>
            <p:nvPr/>
          </p:nvSpPr>
          <p:spPr>
            <a:xfrm>
              <a:off x="1349617" y="3552540"/>
              <a:ext cx="4206242" cy="553998"/>
            </a:xfrm>
            <a:prstGeom prst="rect">
              <a:avLst/>
            </a:prstGeom>
            <a:noFill/>
          </p:spPr>
          <p:txBody>
            <a:bodyPr wrap="square" lIns="0" tIns="0" rIns="0" bIns="0" rtlCol="0">
              <a:sp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Incomplete data</a:t>
              </a:r>
            </a:p>
          </p:txBody>
        </p:sp>
        <p:sp>
          <p:nvSpPr>
            <p:cNvPr id="13" name="TextBox 12">
              <a:extLst>
                <a:ext uri="{FF2B5EF4-FFF2-40B4-BE49-F238E27FC236}">
                  <a16:creationId xmlns:a16="http://schemas.microsoft.com/office/drawing/2014/main" id="{8386F658-7726-49B4-B812-5DB9520C56B2}"/>
                </a:ext>
              </a:extLst>
            </p:cNvPr>
            <p:cNvSpPr txBox="1"/>
            <p:nvPr/>
          </p:nvSpPr>
          <p:spPr>
            <a:xfrm>
              <a:off x="6735546" y="3552540"/>
              <a:ext cx="4206240"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Holistic data</a:t>
              </a:r>
            </a:p>
          </p:txBody>
        </p:sp>
        <p:pic>
          <p:nvPicPr>
            <p:cNvPr id="14" name="Graphic 13" descr="Circle with left arrow">
              <a:extLst>
                <a:ext uri="{FF2B5EF4-FFF2-40B4-BE49-F238E27FC236}">
                  <a16:creationId xmlns:a16="http://schemas.microsoft.com/office/drawing/2014/main" id="{91FC8A57-7D3B-4CEC-97ED-D0DFE012C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3594923"/>
              <a:ext cx="469232" cy="469232"/>
            </a:xfrm>
            <a:prstGeom prst="rect">
              <a:avLst/>
            </a:prstGeom>
          </p:spPr>
        </p:pic>
      </p:grpSp>
      <p:grpSp>
        <p:nvGrpSpPr>
          <p:cNvPr id="15" name="Group 14">
            <a:extLst>
              <a:ext uri="{FF2B5EF4-FFF2-40B4-BE49-F238E27FC236}">
                <a16:creationId xmlns:a16="http://schemas.microsoft.com/office/drawing/2014/main" id="{A66FADAD-3A1C-4EE7-A78E-72C2C62BC8A8}"/>
              </a:ext>
            </a:extLst>
          </p:cNvPr>
          <p:cNvGrpSpPr/>
          <p:nvPr/>
        </p:nvGrpSpPr>
        <p:grpSpPr>
          <a:xfrm>
            <a:off x="1311517" y="4598125"/>
            <a:ext cx="9592169" cy="553998"/>
            <a:chOff x="1349617" y="4496525"/>
            <a:chExt cx="9592169" cy="553998"/>
          </a:xfrm>
        </p:grpSpPr>
        <p:sp>
          <p:nvSpPr>
            <p:cNvPr id="16" name="TextBox 15">
              <a:extLst>
                <a:ext uri="{FF2B5EF4-FFF2-40B4-BE49-F238E27FC236}">
                  <a16:creationId xmlns:a16="http://schemas.microsoft.com/office/drawing/2014/main" id="{E363D27C-FD3D-45D1-911A-D57FAD91A9C6}"/>
                </a:ext>
              </a:extLst>
            </p:cNvPr>
            <p:cNvSpPr txBox="1"/>
            <p:nvPr/>
          </p:nvSpPr>
          <p:spPr>
            <a:xfrm>
              <a:off x="1349617" y="4496525"/>
              <a:ext cx="4206240" cy="553998"/>
            </a:xfrm>
            <a:prstGeom prst="rect">
              <a:avLst/>
            </a:prstGeom>
            <a:noFill/>
          </p:spPr>
          <p:txBody>
            <a:bodyPr wrap="square" lIns="0" tIns="0" rIns="0" bIns="0" rtlCol="0">
              <a:noAutofit/>
            </a:body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Reporting activity</a:t>
              </a:r>
            </a:p>
          </p:txBody>
        </p:sp>
        <p:sp>
          <p:nvSpPr>
            <p:cNvPr id="17" name="TextBox 16">
              <a:extLst>
                <a:ext uri="{FF2B5EF4-FFF2-40B4-BE49-F238E27FC236}">
                  <a16:creationId xmlns:a16="http://schemas.microsoft.com/office/drawing/2014/main" id="{9A5000DF-7AB2-47C2-9EDD-D993AB954DB2}"/>
                </a:ext>
              </a:extLst>
            </p:cNvPr>
            <p:cNvSpPr txBox="1"/>
            <p:nvPr/>
          </p:nvSpPr>
          <p:spPr>
            <a:xfrm>
              <a:off x="6735546" y="4496525"/>
              <a:ext cx="4206240" cy="553998"/>
            </a:xfrm>
            <a:prstGeom prst="rect">
              <a:avLst/>
            </a:prstGeom>
            <a:noFill/>
          </p:spPr>
          <p:txBody>
            <a:bodyPr wrap="square" lIns="0" tIns="0" rIns="0" bIns="0" rtlCol="0">
              <a:no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anose="020B0502040204020203" pitchFamily="34" charset="0"/>
                </a:rPr>
                <a:t>Delivering outcomes</a:t>
              </a:r>
            </a:p>
          </p:txBody>
        </p:sp>
        <p:pic>
          <p:nvPicPr>
            <p:cNvPr id="18" name="Graphic 17" descr="Circle with left arrow">
              <a:extLst>
                <a:ext uri="{FF2B5EF4-FFF2-40B4-BE49-F238E27FC236}">
                  <a16:creationId xmlns:a16="http://schemas.microsoft.com/office/drawing/2014/main" id="{10434696-7920-4FB9-986E-0E259A45F9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1086" y="4538908"/>
              <a:ext cx="469232" cy="469232"/>
            </a:xfrm>
            <a:prstGeom prst="rect">
              <a:avLst/>
            </a:prstGeom>
          </p:spPr>
        </p:pic>
      </p:grpSp>
    </p:spTree>
    <p:extLst>
      <p:ext uri="{BB962C8B-B14F-4D97-AF65-F5344CB8AC3E}">
        <p14:creationId xmlns:p14="http://schemas.microsoft.com/office/powerpoint/2010/main" val="160204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35" presetClass="path" presetSubtype="0" decel="100000" fill="hold" nodeType="withEffect">
                                  <p:stCondLst>
                                    <p:cond delay="0"/>
                                  </p:stCondLst>
                                  <p:childTnLst>
                                    <p:animMotion origin="layout" path="M -2.91667E-6 4.44444E-6 L -2.91667E-6 0.09143 " pathEditMode="relative" rAng="0" ptsTypes="AA">
                                      <p:cBhvr>
                                        <p:cTn id="9" dur="1000" spd="-100000" fill="hold"/>
                                        <p:tgtEl>
                                          <p:spTgt spid="3"/>
                                        </p:tgtEl>
                                        <p:attrNameLst>
                                          <p:attrName>ppt_x</p:attrName>
                                          <p:attrName>ppt_y</p:attrName>
                                        </p:attrNameLst>
                                      </p:cBhvr>
                                      <p:rCtr x="0" y="4560"/>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00"/>
                                        <p:tgtEl>
                                          <p:spTgt spid="7"/>
                                        </p:tgtEl>
                                      </p:cBhvr>
                                    </p:animEffect>
                                  </p:childTnLst>
                                </p:cTn>
                              </p:par>
                              <p:par>
                                <p:cTn id="13" presetID="35" presetClass="path" presetSubtype="0" decel="100000" fill="hold" nodeType="withEffect">
                                  <p:stCondLst>
                                    <p:cond delay="250"/>
                                  </p:stCondLst>
                                  <p:childTnLst>
                                    <p:animMotion origin="layout" path="M -2.91667E-6 4.44444E-6 L -2.91667E-6 0.09143 " pathEditMode="relative" rAng="0" ptsTypes="AA">
                                      <p:cBhvr>
                                        <p:cTn id="14" dur="1000" spd="-100000" fill="hold"/>
                                        <p:tgtEl>
                                          <p:spTgt spid="7"/>
                                        </p:tgtEl>
                                        <p:attrNameLst>
                                          <p:attrName>ppt_x</p:attrName>
                                          <p:attrName>ppt_y</p:attrName>
                                        </p:attrNameLst>
                                      </p:cBhvr>
                                      <p:rCtr x="0" y="4560"/>
                                    </p:animMotion>
                                  </p:childTnLst>
                                </p:cTn>
                              </p:par>
                              <p:par>
                                <p:cTn id="15" presetID="10" presetClass="entr" presetSubtype="0" fill="hold" nodeType="withEffect">
                                  <p:stCondLst>
                                    <p:cond delay="7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00"/>
                                        <p:tgtEl>
                                          <p:spTgt spid="11"/>
                                        </p:tgtEl>
                                      </p:cBhvr>
                                    </p:animEffect>
                                  </p:childTnLst>
                                </p:cTn>
                              </p:par>
                              <p:par>
                                <p:cTn id="18" presetID="35" presetClass="path" presetSubtype="0" decel="100000" fill="hold" nodeType="withEffect">
                                  <p:stCondLst>
                                    <p:cond delay="500"/>
                                  </p:stCondLst>
                                  <p:childTnLst>
                                    <p:animMotion origin="layout" path="M -2.91667E-6 4.44444E-6 L -2.91667E-6 0.09143 " pathEditMode="relative" rAng="0" ptsTypes="AA">
                                      <p:cBhvr>
                                        <p:cTn id="19" dur="1000" spd="-100000" fill="hold"/>
                                        <p:tgtEl>
                                          <p:spTgt spid="11"/>
                                        </p:tgtEl>
                                        <p:attrNameLst>
                                          <p:attrName>ppt_x</p:attrName>
                                          <p:attrName>ppt_y</p:attrName>
                                        </p:attrNameLst>
                                      </p:cBhvr>
                                      <p:rCtr x="0" y="4560"/>
                                    </p:animMotion>
                                  </p:childTnLst>
                                </p:cTn>
                              </p:par>
                              <p:par>
                                <p:cTn id="20" presetID="10" presetClass="entr" presetSubtype="0"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00"/>
                                        <p:tgtEl>
                                          <p:spTgt spid="15"/>
                                        </p:tgtEl>
                                      </p:cBhvr>
                                    </p:animEffect>
                                  </p:childTnLst>
                                </p:cTn>
                              </p:par>
                              <p:par>
                                <p:cTn id="23" presetID="35" presetClass="path" presetSubtype="0" decel="100000" fill="hold" nodeType="withEffect">
                                  <p:stCondLst>
                                    <p:cond delay="750"/>
                                  </p:stCondLst>
                                  <p:childTnLst>
                                    <p:animMotion origin="layout" path="M -2.91667E-6 4.44444E-6 L -2.91667E-6 0.09143 " pathEditMode="relative" rAng="0" ptsTypes="AA">
                                      <p:cBhvr>
                                        <p:cTn id="24" dur="1000" spd="-100000" fill="hold"/>
                                        <p:tgtEl>
                                          <p:spTgt spid="15"/>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0" name="Straight Connector 229">
            <a:extLst>
              <a:ext uri="{FF2B5EF4-FFF2-40B4-BE49-F238E27FC236}">
                <a16:creationId xmlns:a16="http://schemas.microsoft.com/office/drawing/2014/main" id="{C58EE0CB-7600-4A7D-A482-27E6BC4EEAFC}"/>
              </a:ext>
            </a:extLst>
          </p:cNvPr>
          <p:cNvCxnSpPr>
            <a:cxnSpLocks/>
          </p:cNvCxnSpPr>
          <p:nvPr/>
        </p:nvCxnSpPr>
        <p:spPr>
          <a:xfrm rot="5400000" flipV="1">
            <a:off x="8626698" y="3954824"/>
            <a:ext cx="193726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1" name="Straight Connector 230">
            <a:extLst>
              <a:ext uri="{FF2B5EF4-FFF2-40B4-BE49-F238E27FC236}">
                <a16:creationId xmlns:a16="http://schemas.microsoft.com/office/drawing/2014/main" id="{73BC5E21-F015-4AA2-91E3-76C8A14FB423}"/>
              </a:ext>
            </a:extLst>
          </p:cNvPr>
          <p:cNvCxnSpPr>
            <a:cxnSpLocks/>
          </p:cNvCxnSpPr>
          <p:nvPr/>
        </p:nvCxnSpPr>
        <p:spPr>
          <a:xfrm rot="5400000" flipV="1">
            <a:off x="10490439" y="3422983"/>
            <a:ext cx="87357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2" name="Straight Connector 231">
            <a:extLst>
              <a:ext uri="{FF2B5EF4-FFF2-40B4-BE49-F238E27FC236}">
                <a16:creationId xmlns:a16="http://schemas.microsoft.com/office/drawing/2014/main" id="{810BD5A7-3C6D-4928-B449-897CF377EB04}"/>
              </a:ext>
            </a:extLst>
          </p:cNvPr>
          <p:cNvCxnSpPr>
            <a:cxnSpLocks/>
          </p:cNvCxnSpPr>
          <p:nvPr/>
        </p:nvCxnSpPr>
        <p:spPr>
          <a:xfrm rot="5400000" flipH="1" flipV="1">
            <a:off x="10032481" y="4028931"/>
            <a:ext cx="20854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3" name="Straight Connector 232">
            <a:extLst>
              <a:ext uri="{FF2B5EF4-FFF2-40B4-BE49-F238E27FC236}">
                <a16:creationId xmlns:a16="http://schemas.microsoft.com/office/drawing/2014/main" id="{EEA038A9-E240-4380-A0F3-FA12189C9165}"/>
              </a:ext>
            </a:extLst>
          </p:cNvPr>
          <p:cNvCxnSpPr>
            <a:cxnSpLocks/>
          </p:cNvCxnSpPr>
          <p:nvPr/>
        </p:nvCxnSpPr>
        <p:spPr>
          <a:xfrm rot="5400000">
            <a:off x="9338722" y="339078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4" name="Straight Connector 233">
            <a:extLst>
              <a:ext uri="{FF2B5EF4-FFF2-40B4-BE49-F238E27FC236}">
                <a16:creationId xmlns:a16="http://schemas.microsoft.com/office/drawing/2014/main" id="{D2555BF7-EC15-4654-964D-69E9341EEE22}"/>
              </a:ext>
            </a:extLst>
          </p:cNvPr>
          <p:cNvCxnSpPr>
            <a:cxnSpLocks/>
          </p:cNvCxnSpPr>
          <p:nvPr/>
        </p:nvCxnSpPr>
        <p:spPr>
          <a:xfrm rot="5400000" flipH="1">
            <a:off x="11192938" y="3164447"/>
            <a:ext cx="356507"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5" name="Straight Connector 234">
            <a:extLst>
              <a:ext uri="{FF2B5EF4-FFF2-40B4-BE49-F238E27FC236}">
                <a16:creationId xmlns:a16="http://schemas.microsoft.com/office/drawing/2014/main" id="{CA424A16-5FCB-4FB4-85FD-9932A7B7BF66}"/>
              </a:ext>
            </a:extLst>
          </p:cNvPr>
          <p:cNvCxnSpPr>
            <a:cxnSpLocks/>
          </p:cNvCxnSpPr>
          <p:nvPr/>
        </p:nvCxnSpPr>
        <p:spPr>
          <a:xfrm rot="5400000">
            <a:off x="9862982" y="3458485"/>
            <a:ext cx="94458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6" name="Straight Connector 235">
            <a:extLst>
              <a:ext uri="{FF2B5EF4-FFF2-40B4-BE49-F238E27FC236}">
                <a16:creationId xmlns:a16="http://schemas.microsoft.com/office/drawing/2014/main" id="{DB2B927B-B1DD-49A7-A3C2-181519DD7CC1}"/>
              </a:ext>
            </a:extLst>
          </p:cNvPr>
          <p:cNvCxnSpPr>
            <a:cxnSpLocks/>
          </p:cNvCxnSpPr>
          <p:nvPr/>
        </p:nvCxnSpPr>
        <p:spPr>
          <a:xfrm rot="5400000" flipV="1">
            <a:off x="9747615" y="3129885"/>
            <a:ext cx="28738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7" name="Straight Connector 236">
            <a:extLst>
              <a:ext uri="{FF2B5EF4-FFF2-40B4-BE49-F238E27FC236}">
                <a16:creationId xmlns:a16="http://schemas.microsoft.com/office/drawing/2014/main" id="{AB306C87-4902-44F5-8066-7BB2D49E5F3D}"/>
              </a:ext>
            </a:extLst>
          </p:cNvPr>
          <p:cNvCxnSpPr>
            <a:cxnSpLocks/>
          </p:cNvCxnSpPr>
          <p:nvPr/>
        </p:nvCxnSpPr>
        <p:spPr>
          <a:xfrm rot="5400000" flipV="1">
            <a:off x="10169803" y="3595631"/>
            <a:ext cx="12188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6318FEB9-5D80-4D0E-8DE5-F2B40D5BC8E2}"/>
              </a:ext>
            </a:extLst>
          </p:cNvPr>
          <p:cNvCxnSpPr>
            <a:cxnSpLocks/>
          </p:cNvCxnSpPr>
          <p:nvPr/>
        </p:nvCxnSpPr>
        <p:spPr>
          <a:xfrm rot="5400000" flipH="1" flipV="1">
            <a:off x="10154675" y="3314781"/>
            <a:ext cx="6571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39" name="Straight Connector 238">
            <a:extLst>
              <a:ext uri="{FF2B5EF4-FFF2-40B4-BE49-F238E27FC236}">
                <a16:creationId xmlns:a16="http://schemas.microsoft.com/office/drawing/2014/main" id="{062BADA7-63CA-46C3-8F82-B57AABA3DE40}"/>
              </a:ext>
            </a:extLst>
          </p:cNvPr>
          <p:cNvCxnSpPr>
            <a:cxnSpLocks/>
          </p:cNvCxnSpPr>
          <p:nvPr/>
        </p:nvCxnSpPr>
        <p:spPr>
          <a:xfrm rot="5400000" flipH="1">
            <a:off x="9921598" y="3695847"/>
            <a:ext cx="141930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0" name="Straight Connector 239">
            <a:extLst>
              <a:ext uri="{FF2B5EF4-FFF2-40B4-BE49-F238E27FC236}">
                <a16:creationId xmlns:a16="http://schemas.microsoft.com/office/drawing/2014/main" id="{14E4B9FB-BE23-4A88-BCCD-0823E6A55EE0}"/>
              </a:ext>
            </a:extLst>
          </p:cNvPr>
          <p:cNvCxnSpPr>
            <a:cxnSpLocks/>
          </p:cNvCxnSpPr>
          <p:nvPr/>
        </p:nvCxnSpPr>
        <p:spPr>
          <a:xfrm rot="5400000">
            <a:off x="10851277" y="3358123"/>
            <a:ext cx="74385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1" name="Straight Connector 240">
            <a:extLst>
              <a:ext uri="{FF2B5EF4-FFF2-40B4-BE49-F238E27FC236}">
                <a16:creationId xmlns:a16="http://schemas.microsoft.com/office/drawing/2014/main" id="{725A17DA-4E6C-4F2F-BB2C-0044A01FC47D}"/>
              </a:ext>
            </a:extLst>
          </p:cNvPr>
          <p:cNvCxnSpPr>
            <a:cxnSpLocks/>
          </p:cNvCxnSpPr>
          <p:nvPr/>
        </p:nvCxnSpPr>
        <p:spPr>
          <a:xfrm rot="5400000">
            <a:off x="8766505" y="4258984"/>
            <a:ext cx="2545579"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BD5BB2E6-CD15-4944-9FAC-64FE13B606AD}"/>
              </a:ext>
            </a:extLst>
          </p:cNvPr>
          <p:cNvCxnSpPr>
            <a:cxnSpLocks/>
          </p:cNvCxnSpPr>
          <p:nvPr/>
        </p:nvCxnSpPr>
        <p:spPr>
          <a:xfrm rot="5400000" flipH="1" flipV="1">
            <a:off x="10008281" y="3165196"/>
            <a:ext cx="358005" cy="0"/>
          </a:xfrm>
          <a:prstGeom prst="line">
            <a:avLst/>
          </a:prstGeom>
          <a:noFill/>
          <a:ln w="12700" cap="rnd" cmpd="sng" algn="ctr">
            <a:solidFill>
              <a:srgbClr val="00B0F0"/>
            </a:solidFill>
            <a:prstDash val="solid"/>
            <a:miter lim="800000"/>
            <a:headEnd type="none" w="med" len="med"/>
            <a:tailEnd type="none" w="med" len="med"/>
          </a:ln>
          <a:effectLst/>
        </p:spPr>
      </p:cxnSp>
      <p:sp>
        <p:nvSpPr>
          <p:cNvPr id="243" name="Rectangle 242">
            <a:extLst>
              <a:ext uri="{FF2B5EF4-FFF2-40B4-BE49-F238E27FC236}">
                <a16:creationId xmlns:a16="http://schemas.microsoft.com/office/drawing/2014/main" id="{B0E56FB4-281F-415E-8783-B48A12325183}"/>
              </a:ext>
            </a:extLst>
          </p:cNvPr>
          <p:cNvSpPr/>
          <p:nvPr/>
        </p:nvSpPr>
        <p:spPr>
          <a:xfrm>
            <a:off x="94137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Rectangle 243">
            <a:extLst>
              <a:ext uri="{FF2B5EF4-FFF2-40B4-BE49-F238E27FC236}">
                <a16:creationId xmlns:a16="http://schemas.microsoft.com/office/drawing/2014/main" id="{03AFA9B3-5EE2-4CEA-856E-819EBEFD7896}"/>
              </a:ext>
            </a:extLst>
          </p:cNvPr>
          <p:cNvSpPr/>
          <p:nvPr/>
        </p:nvSpPr>
        <p:spPr>
          <a:xfrm>
            <a:off x="99420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ectangle 244">
            <a:extLst>
              <a:ext uri="{FF2B5EF4-FFF2-40B4-BE49-F238E27FC236}">
                <a16:creationId xmlns:a16="http://schemas.microsoft.com/office/drawing/2014/main" id="{395FF4AA-7949-4655-B034-B84FDD1564A4}"/>
              </a:ext>
            </a:extLst>
          </p:cNvPr>
          <p:cNvSpPr/>
          <p:nvPr/>
        </p:nvSpPr>
        <p:spPr>
          <a:xfrm>
            <a:off x="1020619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6" name="Straight Connector 245">
            <a:extLst>
              <a:ext uri="{FF2B5EF4-FFF2-40B4-BE49-F238E27FC236}">
                <a16:creationId xmlns:a16="http://schemas.microsoft.com/office/drawing/2014/main" id="{4F093961-2B12-40C3-97CE-4128BE2CF441}"/>
              </a:ext>
            </a:extLst>
          </p:cNvPr>
          <p:cNvCxnSpPr>
            <a:cxnSpLocks/>
          </p:cNvCxnSpPr>
          <p:nvPr/>
        </p:nvCxnSpPr>
        <p:spPr>
          <a:xfrm rot="5400000" flipV="1">
            <a:off x="6212859" y="3515738"/>
            <a:ext cx="10590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7" name="Straight Connector 246">
            <a:extLst>
              <a:ext uri="{FF2B5EF4-FFF2-40B4-BE49-F238E27FC236}">
                <a16:creationId xmlns:a16="http://schemas.microsoft.com/office/drawing/2014/main" id="{F2B70A1F-88B9-47CD-8644-42857DC3DCED}"/>
              </a:ext>
            </a:extLst>
          </p:cNvPr>
          <p:cNvCxnSpPr>
            <a:cxnSpLocks/>
          </p:cNvCxnSpPr>
          <p:nvPr/>
        </p:nvCxnSpPr>
        <p:spPr>
          <a:xfrm rot="5400000">
            <a:off x="6242310" y="4042051"/>
            <a:ext cx="211171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8" name="Straight Connector 247">
            <a:extLst>
              <a:ext uri="{FF2B5EF4-FFF2-40B4-BE49-F238E27FC236}">
                <a16:creationId xmlns:a16="http://schemas.microsoft.com/office/drawing/2014/main" id="{3C39FDC0-138E-419D-A97F-975719D22BD3}"/>
              </a:ext>
            </a:extLst>
          </p:cNvPr>
          <p:cNvCxnSpPr>
            <a:cxnSpLocks/>
          </p:cNvCxnSpPr>
          <p:nvPr/>
        </p:nvCxnSpPr>
        <p:spPr>
          <a:xfrm rot="5400000" flipV="1">
            <a:off x="6425332" y="3720088"/>
            <a:ext cx="14677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49" name="Straight Connector 248">
            <a:extLst>
              <a:ext uri="{FF2B5EF4-FFF2-40B4-BE49-F238E27FC236}">
                <a16:creationId xmlns:a16="http://schemas.microsoft.com/office/drawing/2014/main" id="{D4B32088-192B-41B6-8280-E0A4749E89F9}"/>
              </a:ext>
            </a:extLst>
          </p:cNvPr>
          <p:cNvCxnSpPr>
            <a:cxnSpLocks/>
          </p:cNvCxnSpPr>
          <p:nvPr/>
        </p:nvCxnSpPr>
        <p:spPr>
          <a:xfrm rot="5400000" flipV="1">
            <a:off x="6605181" y="3957062"/>
            <a:ext cx="19417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0" name="Straight Connector 249">
            <a:extLst>
              <a:ext uri="{FF2B5EF4-FFF2-40B4-BE49-F238E27FC236}">
                <a16:creationId xmlns:a16="http://schemas.microsoft.com/office/drawing/2014/main" id="{92920B48-021A-4117-B99B-E5797B271AF5}"/>
              </a:ext>
            </a:extLst>
          </p:cNvPr>
          <p:cNvCxnSpPr>
            <a:cxnSpLocks/>
          </p:cNvCxnSpPr>
          <p:nvPr/>
        </p:nvCxnSpPr>
        <p:spPr>
          <a:xfrm rot="5400000" flipH="1" flipV="1">
            <a:off x="7266728" y="3573397"/>
            <a:ext cx="117440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1" name="Straight Connector 250">
            <a:extLst>
              <a:ext uri="{FF2B5EF4-FFF2-40B4-BE49-F238E27FC236}">
                <a16:creationId xmlns:a16="http://schemas.microsoft.com/office/drawing/2014/main" id="{99D10A4A-3F9F-4E01-8D1B-86172D5ABAFF}"/>
              </a:ext>
            </a:extLst>
          </p:cNvPr>
          <p:cNvCxnSpPr>
            <a:cxnSpLocks/>
          </p:cNvCxnSpPr>
          <p:nvPr/>
        </p:nvCxnSpPr>
        <p:spPr>
          <a:xfrm rot="5400000" flipV="1">
            <a:off x="7233206" y="3467978"/>
            <a:ext cx="96357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E92C10C1-18C8-4D47-B447-2E23672295DD}"/>
              </a:ext>
            </a:extLst>
          </p:cNvPr>
          <p:cNvCxnSpPr>
            <a:cxnSpLocks/>
          </p:cNvCxnSpPr>
          <p:nvPr/>
        </p:nvCxnSpPr>
        <p:spPr>
          <a:xfrm rot="5400000">
            <a:off x="6641429" y="3226109"/>
            <a:ext cx="47983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3" name="Straight Connector 252">
            <a:extLst>
              <a:ext uri="{FF2B5EF4-FFF2-40B4-BE49-F238E27FC236}">
                <a16:creationId xmlns:a16="http://schemas.microsoft.com/office/drawing/2014/main" id="{299BBB95-9209-4C48-B67A-11CBECCB14DB}"/>
              </a:ext>
            </a:extLst>
          </p:cNvPr>
          <p:cNvCxnSpPr>
            <a:cxnSpLocks/>
          </p:cNvCxnSpPr>
          <p:nvPr/>
        </p:nvCxnSpPr>
        <p:spPr>
          <a:xfrm rot="5400000" flipH="1">
            <a:off x="6720083" y="4258983"/>
            <a:ext cx="254558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4" name="Straight Connector 253">
            <a:extLst>
              <a:ext uri="{FF2B5EF4-FFF2-40B4-BE49-F238E27FC236}">
                <a16:creationId xmlns:a16="http://schemas.microsoft.com/office/drawing/2014/main" id="{1B51729F-B3AB-4FCF-89F1-26EA40710628}"/>
              </a:ext>
            </a:extLst>
          </p:cNvPr>
          <p:cNvCxnSpPr>
            <a:cxnSpLocks/>
          </p:cNvCxnSpPr>
          <p:nvPr/>
        </p:nvCxnSpPr>
        <p:spPr>
          <a:xfrm rot="5400000" flipH="1" flipV="1">
            <a:off x="7188543" y="3929464"/>
            <a:ext cx="188654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5" name="Straight Connector 254">
            <a:extLst>
              <a:ext uri="{FF2B5EF4-FFF2-40B4-BE49-F238E27FC236}">
                <a16:creationId xmlns:a16="http://schemas.microsoft.com/office/drawing/2014/main" id="{E687E8D6-2DD6-428D-A863-792F20C56160}"/>
              </a:ext>
            </a:extLst>
          </p:cNvPr>
          <p:cNvCxnSpPr>
            <a:cxnSpLocks/>
          </p:cNvCxnSpPr>
          <p:nvPr/>
        </p:nvCxnSpPr>
        <p:spPr>
          <a:xfrm rot="5400000" flipH="1">
            <a:off x="6895293" y="3111186"/>
            <a:ext cx="24998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6" name="Straight Connector 255">
            <a:extLst>
              <a:ext uri="{FF2B5EF4-FFF2-40B4-BE49-F238E27FC236}">
                <a16:creationId xmlns:a16="http://schemas.microsoft.com/office/drawing/2014/main" id="{2603271E-4FEC-47F3-A0CD-BF1FDB2CEF4E}"/>
              </a:ext>
            </a:extLst>
          </p:cNvPr>
          <p:cNvCxnSpPr>
            <a:cxnSpLocks/>
          </p:cNvCxnSpPr>
          <p:nvPr/>
        </p:nvCxnSpPr>
        <p:spPr>
          <a:xfrm rot="5400000" flipH="1">
            <a:off x="7224037" y="3199265"/>
            <a:ext cx="42614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57" name="Straight Connector 256">
            <a:extLst>
              <a:ext uri="{FF2B5EF4-FFF2-40B4-BE49-F238E27FC236}">
                <a16:creationId xmlns:a16="http://schemas.microsoft.com/office/drawing/2014/main" id="{24188BE1-ACDA-422F-A628-192D838832CF}"/>
              </a:ext>
            </a:extLst>
          </p:cNvPr>
          <p:cNvCxnSpPr>
            <a:cxnSpLocks/>
          </p:cNvCxnSpPr>
          <p:nvPr/>
        </p:nvCxnSpPr>
        <p:spPr>
          <a:xfrm rot="5400000" flipH="1">
            <a:off x="7639214" y="3617737"/>
            <a:ext cx="1263088" cy="0"/>
          </a:xfrm>
          <a:prstGeom prst="line">
            <a:avLst/>
          </a:prstGeom>
          <a:noFill/>
          <a:ln w="12700" cap="rnd" cmpd="sng" algn="ctr">
            <a:solidFill>
              <a:srgbClr val="00B0F0"/>
            </a:solidFill>
            <a:prstDash val="solid"/>
            <a:miter lim="800000"/>
            <a:headEnd type="none" w="med" len="med"/>
            <a:tailEnd type="none" w="med" len="med"/>
          </a:ln>
          <a:effectLst/>
        </p:spPr>
      </p:cxnSp>
      <p:sp>
        <p:nvSpPr>
          <p:cNvPr id="258" name="Rectangle 257">
            <a:extLst>
              <a:ext uri="{FF2B5EF4-FFF2-40B4-BE49-F238E27FC236}">
                <a16:creationId xmlns:a16="http://schemas.microsoft.com/office/drawing/2014/main" id="{32A3CFDF-38F1-4C44-BA29-1446CEED326B}"/>
              </a:ext>
            </a:extLst>
          </p:cNvPr>
          <p:cNvSpPr/>
          <p:nvPr/>
        </p:nvSpPr>
        <p:spPr>
          <a:xfrm>
            <a:off x="76403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083BC4C2-0385-4EA4-B54C-966CE155A36D}"/>
              </a:ext>
            </a:extLst>
          </p:cNvPr>
          <p:cNvSpPr/>
          <p:nvPr/>
        </p:nvSpPr>
        <p:spPr>
          <a:xfrm>
            <a:off x="790137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A377CA69-0E12-4DE7-99EB-C39580DD8301}"/>
              </a:ext>
            </a:extLst>
          </p:cNvPr>
          <p:cNvSpPr/>
          <p:nvPr/>
        </p:nvSpPr>
        <p:spPr>
          <a:xfrm>
            <a:off x="81624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BE7DF21B-F7AC-4220-95F1-2972AE27D3E9}"/>
              </a:ext>
            </a:extLst>
          </p:cNvPr>
          <p:cNvSpPr/>
          <p:nvPr/>
        </p:nvSpPr>
        <p:spPr>
          <a:xfrm>
            <a:off x="685723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F81D0F5F-BFB2-4A8C-8C10-10FFE79A07EE}"/>
              </a:ext>
            </a:extLst>
          </p:cNvPr>
          <p:cNvSpPr/>
          <p:nvPr/>
        </p:nvSpPr>
        <p:spPr>
          <a:xfrm>
            <a:off x="711827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a:extLst>
              <a:ext uri="{FF2B5EF4-FFF2-40B4-BE49-F238E27FC236}">
                <a16:creationId xmlns:a16="http://schemas.microsoft.com/office/drawing/2014/main" id="{856A9A3C-0F64-4942-8E33-665A22E1E038}"/>
              </a:ext>
            </a:extLst>
          </p:cNvPr>
          <p:cNvSpPr/>
          <p:nvPr/>
        </p:nvSpPr>
        <p:spPr>
          <a:xfrm>
            <a:off x="737930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Rectangle 263">
            <a:extLst>
              <a:ext uri="{FF2B5EF4-FFF2-40B4-BE49-F238E27FC236}">
                <a16:creationId xmlns:a16="http://schemas.microsoft.com/office/drawing/2014/main" id="{E74B70B1-E792-4EDA-8EF2-0869736443F8}"/>
              </a:ext>
            </a:extLst>
          </p:cNvPr>
          <p:cNvSpPr/>
          <p:nvPr/>
        </p:nvSpPr>
        <p:spPr>
          <a:xfrm>
            <a:off x="1047035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Rectangle 264">
            <a:extLst>
              <a:ext uri="{FF2B5EF4-FFF2-40B4-BE49-F238E27FC236}">
                <a16:creationId xmlns:a16="http://schemas.microsoft.com/office/drawing/2014/main" id="{C6426D02-3B98-4218-81D6-3FCE34CD50D7}"/>
              </a:ext>
            </a:extLst>
          </p:cNvPr>
          <p:cNvSpPr/>
          <p:nvPr/>
        </p:nvSpPr>
        <p:spPr>
          <a:xfrm>
            <a:off x="109986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Rectangle 265">
            <a:extLst>
              <a:ext uri="{FF2B5EF4-FFF2-40B4-BE49-F238E27FC236}">
                <a16:creationId xmlns:a16="http://schemas.microsoft.com/office/drawing/2014/main" id="{73023DFB-3A32-4BE0-BDDE-CB5A049B3403}"/>
              </a:ext>
            </a:extLst>
          </p:cNvPr>
          <p:cNvSpPr/>
          <p:nvPr/>
        </p:nvSpPr>
        <p:spPr>
          <a:xfrm>
            <a:off x="1126283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3B1B0EF3-A864-41E0-A2B8-201F0DD22153}"/>
              </a:ext>
            </a:extLst>
          </p:cNvPr>
          <p:cNvSpPr/>
          <p:nvPr/>
        </p:nvSpPr>
        <p:spPr>
          <a:xfrm>
            <a:off x="1073451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1B383F3-C2B3-42F1-94E7-BCEC6A3EFE2E}"/>
              </a:ext>
            </a:extLst>
          </p:cNvPr>
          <p:cNvSpPr/>
          <p:nvPr/>
        </p:nvSpPr>
        <p:spPr>
          <a:xfrm>
            <a:off x="967787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9" name="Straight Connector 268">
            <a:extLst>
              <a:ext uri="{FF2B5EF4-FFF2-40B4-BE49-F238E27FC236}">
                <a16:creationId xmlns:a16="http://schemas.microsoft.com/office/drawing/2014/main" id="{4562A335-6FC8-404C-A340-646193D81BF9}"/>
              </a:ext>
            </a:extLst>
          </p:cNvPr>
          <p:cNvCxnSpPr>
            <a:cxnSpLocks/>
          </p:cNvCxnSpPr>
          <p:nvPr/>
        </p:nvCxnSpPr>
        <p:spPr>
          <a:xfrm>
            <a:off x="5604481" y="2986193"/>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70" name="Straight Connector 269">
            <a:extLst>
              <a:ext uri="{FF2B5EF4-FFF2-40B4-BE49-F238E27FC236}">
                <a16:creationId xmlns:a16="http://schemas.microsoft.com/office/drawing/2014/main" id="{0EC0E744-0F4C-4ED6-86D8-1824D447AC17}"/>
              </a:ext>
            </a:extLst>
          </p:cNvPr>
          <p:cNvCxnSpPr>
            <a:cxnSpLocks/>
          </p:cNvCxnSpPr>
          <p:nvPr/>
        </p:nvCxnSpPr>
        <p:spPr>
          <a:xfrm>
            <a:off x="4372953" y="2986193"/>
            <a:ext cx="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71" name="Straight Connector 270">
            <a:extLst>
              <a:ext uri="{FF2B5EF4-FFF2-40B4-BE49-F238E27FC236}">
                <a16:creationId xmlns:a16="http://schemas.microsoft.com/office/drawing/2014/main" id="{6576F59E-7197-401E-AB50-E2FD88FC2E7F}"/>
              </a:ext>
            </a:extLst>
          </p:cNvPr>
          <p:cNvCxnSpPr>
            <a:cxnSpLocks/>
          </p:cNvCxnSpPr>
          <p:nvPr/>
        </p:nvCxnSpPr>
        <p:spPr>
          <a:xfrm flipH="1" flipV="1">
            <a:off x="4988718" y="2986193"/>
            <a:ext cx="0"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72" name="Straight Connector 271">
            <a:extLst>
              <a:ext uri="{FF2B5EF4-FFF2-40B4-BE49-F238E27FC236}">
                <a16:creationId xmlns:a16="http://schemas.microsoft.com/office/drawing/2014/main" id="{D447F349-E542-4C85-B1FC-B0DBBFF11203}"/>
              </a:ext>
            </a:extLst>
          </p:cNvPr>
          <p:cNvCxnSpPr>
            <a:cxnSpLocks/>
          </p:cNvCxnSpPr>
          <p:nvPr/>
        </p:nvCxnSpPr>
        <p:spPr>
          <a:xfrm flipH="1">
            <a:off x="5193973" y="2986193"/>
            <a:ext cx="0"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3" name="Straight Connector 272">
            <a:extLst>
              <a:ext uri="{FF2B5EF4-FFF2-40B4-BE49-F238E27FC236}">
                <a16:creationId xmlns:a16="http://schemas.microsoft.com/office/drawing/2014/main" id="{BB037402-F7F6-4B63-A9DE-99F11EB7C892}"/>
              </a:ext>
            </a:extLst>
          </p:cNvPr>
          <p:cNvCxnSpPr>
            <a:cxnSpLocks/>
          </p:cNvCxnSpPr>
          <p:nvPr/>
        </p:nvCxnSpPr>
        <p:spPr>
          <a:xfrm>
            <a:off x="4578208" y="2986193"/>
            <a:ext cx="0"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274" name="Straight Connector 273">
            <a:extLst>
              <a:ext uri="{FF2B5EF4-FFF2-40B4-BE49-F238E27FC236}">
                <a16:creationId xmlns:a16="http://schemas.microsoft.com/office/drawing/2014/main" id="{FFFC6AEB-B4E6-4DA7-A183-B668FE11D3CD}"/>
              </a:ext>
            </a:extLst>
          </p:cNvPr>
          <p:cNvCxnSpPr>
            <a:cxnSpLocks/>
          </p:cNvCxnSpPr>
          <p:nvPr/>
        </p:nvCxnSpPr>
        <p:spPr>
          <a:xfrm flipH="1">
            <a:off x="3960092" y="2986193"/>
            <a:ext cx="0" cy="185337"/>
          </a:xfrm>
          <a:prstGeom prst="line">
            <a:avLst/>
          </a:prstGeom>
          <a:noFill/>
          <a:ln w="12700" cap="rnd" cmpd="sng" algn="ctr">
            <a:solidFill>
              <a:srgbClr val="00B0F0"/>
            </a:solidFill>
            <a:prstDash val="solid"/>
            <a:miter lim="800000"/>
            <a:headEnd type="none" w="med" len="med"/>
            <a:tailEnd type="none" w="med" len="med"/>
          </a:ln>
          <a:effectLst/>
        </p:spPr>
      </p:cxnSp>
      <p:cxnSp>
        <p:nvCxnSpPr>
          <p:cNvPr id="275" name="Straight Connector 274">
            <a:extLst>
              <a:ext uri="{FF2B5EF4-FFF2-40B4-BE49-F238E27FC236}">
                <a16:creationId xmlns:a16="http://schemas.microsoft.com/office/drawing/2014/main" id="{B1553303-F992-4C80-A303-05C35E85D3C7}"/>
              </a:ext>
            </a:extLst>
          </p:cNvPr>
          <p:cNvCxnSpPr>
            <a:cxnSpLocks/>
          </p:cNvCxnSpPr>
          <p:nvPr/>
        </p:nvCxnSpPr>
        <p:spPr>
          <a:xfrm flipH="1">
            <a:off x="4783463" y="2986193"/>
            <a:ext cx="0"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415" name="Straight Connector 414">
            <a:extLst>
              <a:ext uri="{FF2B5EF4-FFF2-40B4-BE49-F238E27FC236}">
                <a16:creationId xmlns:a16="http://schemas.microsoft.com/office/drawing/2014/main" id="{8E87094A-B85B-4E2F-87E3-F77C1941DACC}"/>
              </a:ext>
            </a:extLst>
          </p:cNvPr>
          <p:cNvCxnSpPr>
            <a:cxnSpLocks/>
          </p:cNvCxnSpPr>
          <p:nvPr/>
        </p:nvCxnSpPr>
        <p:spPr>
          <a:xfrm flipH="1" flipV="1">
            <a:off x="5399228" y="2986193"/>
            <a:ext cx="0" cy="330921"/>
          </a:xfrm>
          <a:prstGeom prst="line">
            <a:avLst/>
          </a:prstGeom>
          <a:noFill/>
          <a:ln w="12700" cap="rnd" cmpd="sng" algn="ctr">
            <a:solidFill>
              <a:srgbClr val="00B0F0"/>
            </a:solidFill>
            <a:prstDash val="solid"/>
            <a:miter lim="800000"/>
            <a:headEnd type="none" w="med" len="med"/>
            <a:tailEnd type="none" w="med" len="med"/>
          </a:ln>
          <a:effectLst/>
        </p:spPr>
      </p:cxnSp>
      <p:cxnSp>
        <p:nvCxnSpPr>
          <p:cNvPr id="416" name="Straight Connector 415">
            <a:extLst>
              <a:ext uri="{FF2B5EF4-FFF2-40B4-BE49-F238E27FC236}">
                <a16:creationId xmlns:a16="http://schemas.microsoft.com/office/drawing/2014/main" id="{6A579C97-2F6B-450F-AC04-9BBA88C00947}"/>
              </a:ext>
            </a:extLst>
          </p:cNvPr>
          <p:cNvCxnSpPr>
            <a:cxnSpLocks/>
          </p:cNvCxnSpPr>
          <p:nvPr/>
        </p:nvCxnSpPr>
        <p:spPr>
          <a:xfrm>
            <a:off x="3754837" y="2986193"/>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417" name="Straight Connector 416">
            <a:extLst>
              <a:ext uri="{FF2B5EF4-FFF2-40B4-BE49-F238E27FC236}">
                <a16:creationId xmlns:a16="http://schemas.microsoft.com/office/drawing/2014/main" id="{E7924033-288F-4052-AA2E-9EEF404E4726}"/>
              </a:ext>
            </a:extLst>
          </p:cNvPr>
          <p:cNvCxnSpPr>
            <a:cxnSpLocks/>
          </p:cNvCxnSpPr>
          <p:nvPr/>
        </p:nvCxnSpPr>
        <p:spPr>
          <a:xfrm>
            <a:off x="4165347" y="2986193"/>
            <a:ext cx="2351" cy="325338"/>
          </a:xfrm>
          <a:prstGeom prst="line">
            <a:avLst/>
          </a:prstGeom>
          <a:noFill/>
          <a:ln w="12700" cap="rnd" cmpd="sng" algn="ctr">
            <a:solidFill>
              <a:srgbClr val="00B0F0"/>
            </a:solidFill>
            <a:prstDash val="solid"/>
            <a:miter lim="800000"/>
            <a:headEnd type="none" w="med" len="med"/>
            <a:tailEnd type="none" w="med" len="med"/>
          </a:ln>
          <a:effectLst/>
        </p:spPr>
      </p:cxnSp>
      <p:sp>
        <p:nvSpPr>
          <p:cNvPr id="418" name="Rectangle 417">
            <a:extLst>
              <a:ext uri="{FF2B5EF4-FFF2-40B4-BE49-F238E27FC236}">
                <a16:creationId xmlns:a16="http://schemas.microsoft.com/office/drawing/2014/main" id="{B7F21542-5A06-4671-A4E6-BD20813D8663}"/>
              </a:ext>
            </a:extLst>
          </p:cNvPr>
          <p:cNvSpPr/>
          <p:nvPr/>
        </p:nvSpPr>
        <p:spPr>
          <a:xfrm>
            <a:off x="3869119"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C56D7135-955D-4C81-8081-8B29AC5B3FA2}"/>
              </a:ext>
            </a:extLst>
          </p:cNvPr>
          <p:cNvSpPr/>
          <p:nvPr/>
        </p:nvSpPr>
        <p:spPr>
          <a:xfrm>
            <a:off x="4373361"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Rectangle 419">
            <a:extLst>
              <a:ext uri="{FF2B5EF4-FFF2-40B4-BE49-F238E27FC236}">
                <a16:creationId xmlns:a16="http://schemas.microsoft.com/office/drawing/2014/main" id="{623BC7D0-5A95-4147-9098-D9A0A3EDE625}"/>
              </a:ext>
            </a:extLst>
          </p:cNvPr>
          <p:cNvSpPr/>
          <p:nvPr/>
        </p:nvSpPr>
        <p:spPr>
          <a:xfrm>
            <a:off x="462548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F3FF3FB-CEDB-4060-99BB-670444DB9FE6}"/>
              </a:ext>
            </a:extLst>
          </p:cNvPr>
          <p:cNvSpPr/>
          <p:nvPr/>
        </p:nvSpPr>
        <p:spPr>
          <a:xfrm>
            <a:off x="487760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596A789C-3B09-4AA6-B5A3-96F39B64B05D}"/>
              </a:ext>
            </a:extLst>
          </p:cNvPr>
          <p:cNvSpPr/>
          <p:nvPr/>
        </p:nvSpPr>
        <p:spPr>
          <a:xfrm>
            <a:off x="5381843"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4C303F70-E65B-41FF-A2AC-061ABA07DF00}"/>
              </a:ext>
            </a:extLst>
          </p:cNvPr>
          <p:cNvSpPr/>
          <p:nvPr/>
        </p:nvSpPr>
        <p:spPr>
          <a:xfrm>
            <a:off x="51297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431AAE85-6845-4DE2-9344-FE035847A436}"/>
              </a:ext>
            </a:extLst>
          </p:cNvPr>
          <p:cNvSpPr/>
          <p:nvPr/>
        </p:nvSpPr>
        <p:spPr>
          <a:xfrm>
            <a:off x="41212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5" name="Straight Connector 424">
            <a:extLst>
              <a:ext uri="{FF2B5EF4-FFF2-40B4-BE49-F238E27FC236}">
                <a16:creationId xmlns:a16="http://schemas.microsoft.com/office/drawing/2014/main" id="{A0B41EC5-4AC3-49D7-9FD6-4E7BEE424432}"/>
              </a:ext>
            </a:extLst>
          </p:cNvPr>
          <p:cNvCxnSpPr>
            <a:cxnSpLocks/>
          </p:cNvCxnSpPr>
          <p:nvPr/>
        </p:nvCxnSpPr>
        <p:spPr>
          <a:xfrm rot="16200000">
            <a:off x="1353044" y="4211881"/>
            <a:ext cx="245137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6" name="Straight Connector 425">
            <a:extLst>
              <a:ext uri="{FF2B5EF4-FFF2-40B4-BE49-F238E27FC236}">
                <a16:creationId xmlns:a16="http://schemas.microsoft.com/office/drawing/2014/main" id="{2C7B8A9C-7300-46C4-9AC7-0B3A0A3E03F4}"/>
              </a:ext>
            </a:extLst>
          </p:cNvPr>
          <p:cNvCxnSpPr>
            <a:cxnSpLocks/>
          </p:cNvCxnSpPr>
          <p:nvPr/>
        </p:nvCxnSpPr>
        <p:spPr>
          <a:xfrm rot="16200000" flipH="1">
            <a:off x="495164" y="3761440"/>
            <a:ext cx="155049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7" name="Straight Connector 426">
            <a:extLst>
              <a:ext uri="{FF2B5EF4-FFF2-40B4-BE49-F238E27FC236}">
                <a16:creationId xmlns:a16="http://schemas.microsoft.com/office/drawing/2014/main" id="{50BD45D4-6343-4F6D-BCC9-57406B519B13}"/>
              </a:ext>
            </a:extLst>
          </p:cNvPr>
          <p:cNvCxnSpPr>
            <a:cxnSpLocks/>
          </p:cNvCxnSpPr>
          <p:nvPr/>
        </p:nvCxnSpPr>
        <p:spPr>
          <a:xfrm rot="16200000" flipV="1">
            <a:off x="420943" y="3544922"/>
            <a:ext cx="1117457"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28" name="Straight Connector 427">
            <a:extLst>
              <a:ext uri="{FF2B5EF4-FFF2-40B4-BE49-F238E27FC236}">
                <a16:creationId xmlns:a16="http://schemas.microsoft.com/office/drawing/2014/main" id="{69C8BB06-21F8-4C9F-890A-E9402124346E}"/>
              </a:ext>
            </a:extLst>
          </p:cNvPr>
          <p:cNvCxnSpPr>
            <a:cxnSpLocks/>
          </p:cNvCxnSpPr>
          <p:nvPr/>
        </p:nvCxnSpPr>
        <p:spPr>
          <a:xfrm rot="16200000" flipV="1">
            <a:off x="870926" y="3531046"/>
            <a:ext cx="1089705" cy="0"/>
          </a:xfrm>
          <a:prstGeom prst="line">
            <a:avLst/>
          </a:prstGeom>
          <a:noFill/>
          <a:ln w="12700" cap="rnd" cmpd="sng" algn="ctr">
            <a:solidFill>
              <a:srgbClr val="00B0F0"/>
            </a:solidFill>
            <a:prstDash val="solid"/>
            <a:miter lim="800000"/>
            <a:headEnd type="none" w="med" len="med"/>
            <a:tailEnd type="none" w="med" len="med"/>
          </a:ln>
          <a:effectLst/>
        </p:spPr>
      </p:cxnSp>
      <p:sp>
        <p:nvSpPr>
          <p:cNvPr id="429" name="Rectangle 428">
            <a:extLst>
              <a:ext uri="{FF2B5EF4-FFF2-40B4-BE49-F238E27FC236}">
                <a16:creationId xmlns:a16="http://schemas.microsoft.com/office/drawing/2014/main" id="{2B488254-0DB4-4925-852E-61C6CC6DFE4B}"/>
              </a:ext>
            </a:extLst>
          </p:cNvPr>
          <p:cNvSpPr/>
          <p:nvPr/>
        </p:nvSpPr>
        <p:spPr>
          <a:xfrm>
            <a:off x="150396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a:extLst>
              <a:ext uri="{FF2B5EF4-FFF2-40B4-BE49-F238E27FC236}">
                <a16:creationId xmlns:a16="http://schemas.microsoft.com/office/drawing/2014/main" id="{CF289A69-0575-4FCB-A852-064AD7387C2E}"/>
              </a:ext>
            </a:extLst>
          </p:cNvPr>
          <p:cNvCxnSpPr>
            <a:cxnSpLocks/>
          </p:cNvCxnSpPr>
          <p:nvPr/>
        </p:nvCxnSpPr>
        <p:spPr>
          <a:xfrm rot="16200000">
            <a:off x="1811743" y="3462444"/>
            <a:ext cx="95250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1" name="Straight Connector 430">
            <a:extLst>
              <a:ext uri="{FF2B5EF4-FFF2-40B4-BE49-F238E27FC236}">
                <a16:creationId xmlns:a16="http://schemas.microsoft.com/office/drawing/2014/main" id="{05C2E19C-4E15-4C81-B728-AB6347E70FA1}"/>
              </a:ext>
            </a:extLst>
          </p:cNvPr>
          <p:cNvCxnSpPr>
            <a:cxnSpLocks/>
          </p:cNvCxnSpPr>
          <p:nvPr/>
        </p:nvCxnSpPr>
        <p:spPr>
          <a:xfrm rot="16200000" flipH="1">
            <a:off x="1932724" y="3050725"/>
            <a:ext cx="12906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2" name="Straight Connector 431">
            <a:extLst>
              <a:ext uri="{FF2B5EF4-FFF2-40B4-BE49-F238E27FC236}">
                <a16:creationId xmlns:a16="http://schemas.microsoft.com/office/drawing/2014/main" id="{1C4B8B45-3309-4998-B418-24472F29A7D7}"/>
              </a:ext>
            </a:extLst>
          </p:cNvPr>
          <p:cNvCxnSpPr>
            <a:cxnSpLocks/>
          </p:cNvCxnSpPr>
          <p:nvPr/>
        </p:nvCxnSpPr>
        <p:spPr>
          <a:xfrm rot="16200000">
            <a:off x="2007307" y="3702987"/>
            <a:ext cx="1433586"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3" name="Straight Connector 432">
            <a:extLst>
              <a:ext uri="{FF2B5EF4-FFF2-40B4-BE49-F238E27FC236}">
                <a16:creationId xmlns:a16="http://schemas.microsoft.com/office/drawing/2014/main" id="{367A41E5-7924-46AE-8FDD-DC43EC52A275}"/>
              </a:ext>
            </a:extLst>
          </p:cNvPr>
          <p:cNvCxnSpPr>
            <a:cxnSpLocks/>
          </p:cNvCxnSpPr>
          <p:nvPr/>
        </p:nvCxnSpPr>
        <p:spPr>
          <a:xfrm rot="16200000">
            <a:off x="2132255" y="3287301"/>
            <a:ext cx="602214"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4" name="Straight Connector 433">
            <a:extLst>
              <a:ext uri="{FF2B5EF4-FFF2-40B4-BE49-F238E27FC236}">
                <a16:creationId xmlns:a16="http://schemas.microsoft.com/office/drawing/2014/main" id="{104DD6E8-5290-4D29-8905-E313C8F52737}"/>
              </a:ext>
            </a:extLst>
          </p:cNvPr>
          <p:cNvCxnSpPr>
            <a:cxnSpLocks/>
          </p:cNvCxnSpPr>
          <p:nvPr/>
        </p:nvCxnSpPr>
        <p:spPr>
          <a:xfrm rot="16200000" flipH="1">
            <a:off x="1595450" y="3242629"/>
            <a:ext cx="51287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5" name="Straight Connector 434">
            <a:extLst>
              <a:ext uri="{FF2B5EF4-FFF2-40B4-BE49-F238E27FC236}">
                <a16:creationId xmlns:a16="http://schemas.microsoft.com/office/drawing/2014/main" id="{04CA8E61-8009-4FF2-A255-97BA24560243}"/>
              </a:ext>
            </a:extLst>
          </p:cNvPr>
          <p:cNvCxnSpPr>
            <a:cxnSpLocks/>
          </p:cNvCxnSpPr>
          <p:nvPr/>
        </p:nvCxnSpPr>
        <p:spPr>
          <a:xfrm rot="16200000">
            <a:off x="-479034" y="4299530"/>
            <a:ext cx="2626673"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6" name="Straight Connector 435">
            <a:extLst>
              <a:ext uri="{FF2B5EF4-FFF2-40B4-BE49-F238E27FC236}">
                <a16:creationId xmlns:a16="http://schemas.microsoft.com/office/drawing/2014/main" id="{1089FAD1-89B4-43BD-8CDE-8AC33324B52F}"/>
              </a:ext>
            </a:extLst>
          </p:cNvPr>
          <p:cNvCxnSpPr>
            <a:cxnSpLocks/>
          </p:cNvCxnSpPr>
          <p:nvPr/>
        </p:nvCxnSpPr>
        <p:spPr>
          <a:xfrm rot="16200000" flipH="1">
            <a:off x="997197" y="3550145"/>
            <a:ext cx="1127902"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7" name="Straight Connector 436">
            <a:extLst>
              <a:ext uri="{FF2B5EF4-FFF2-40B4-BE49-F238E27FC236}">
                <a16:creationId xmlns:a16="http://schemas.microsoft.com/office/drawing/2014/main" id="{960B59A7-EAB5-4588-BB81-6739D84017AE}"/>
              </a:ext>
            </a:extLst>
          </p:cNvPr>
          <p:cNvCxnSpPr>
            <a:cxnSpLocks/>
          </p:cNvCxnSpPr>
          <p:nvPr/>
        </p:nvCxnSpPr>
        <p:spPr>
          <a:xfrm rot="16200000">
            <a:off x="2637862" y="3217799"/>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438" name="Straight Connector 437">
            <a:extLst>
              <a:ext uri="{FF2B5EF4-FFF2-40B4-BE49-F238E27FC236}">
                <a16:creationId xmlns:a16="http://schemas.microsoft.com/office/drawing/2014/main" id="{B37B0BC2-F3CE-48D1-AA8A-4EC0E212DB46}"/>
              </a:ext>
            </a:extLst>
          </p:cNvPr>
          <p:cNvCxnSpPr>
            <a:cxnSpLocks/>
          </p:cNvCxnSpPr>
          <p:nvPr/>
        </p:nvCxnSpPr>
        <p:spPr>
          <a:xfrm rot="16200000" flipH="1">
            <a:off x="1652218" y="3040492"/>
            <a:ext cx="108597" cy="0"/>
          </a:xfrm>
          <a:prstGeom prst="line">
            <a:avLst/>
          </a:prstGeom>
          <a:noFill/>
          <a:ln w="12700" cap="rnd" cmpd="sng" algn="ctr">
            <a:solidFill>
              <a:srgbClr val="00B0F0"/>
            </a:solidFill>
            <a:prstDash val="solid"/>
            <a:miter lim="800000"/>
          </a:ln>
          <a:effectLst/>
        </p:spPr>
      </p:cxnSp>
      <p:cxnSp>
        <p:nvCxnSpPr>
          <p:cNvPr id="439" name="Straight Connector 438">
            <a:extLst>
              <a:ext uri="{FF2B5EF4-FFF2-40B4-BE49-F238E27FC236}">
                <a16:creationId xmlns:a16="http://schemas.microsoft.com/office/drawing/2014/main" id="{47B757AC-D34F-472C-8F5D-7E5202A56A30}"/>
              </a:ext>
            </a:extLst>
          </p:cNvPr>
          <p:cNvCxnSpPr>
            <a:cxnSpLocks/>
          </p:cNvCxnSpPr>
          <p:nvPr/>
        </p:nvCxnSpPr>
        <p:spPr>
          <a:xfrm flipV="1">
            <a:off x="2142624" y="2986194"/>
            <a:ext cx="0" cy="331165"/>
          </a:xfrm>
          <a:prstGeom prst="line">
            <a:avLst/>
          </a:prstGeom>
          <a:noFill/>
          <a:ln w="12700" cap="rnd" cmpd="sng" algn="ctr">
            <a:solidFill>
              <a:srgbClr val="00B0F0"/>
            </a:solidFill>
            <a:prstDash val="solid"/>
            <a:miter lim="800000"/>
            <a:headEnd type="none" w="med" len="med"/>
            <a:tailEnd type="none" w="med" len="med"/>
          </a:ln>
          <a:effectLst/>
        </p:spPr>
      </p:cxnSp>
      <p:cxnSp>
        <p:nvCxnSpPr>
          <p:cNvPr id="440" name="Straight Connector 439">
            <a:extLst>
              <a:ext uri="{FF2B5EF4-FFF2-40B4-BE49-F238E27FC236}">
                <a16:creationId xmlns:a16="http://schemas.microsoft.com/office/drawing/2014/main" id="{F94BBC34-6071-4392-B92B-5B58BB157FE6}"/>
              </a:ext>
            </a:extLst>
          </p:cNvPr>
          <p:cNvCxnSpPr>
            <a:cxnSpLocks/>
          </p:cNvCxnSpPr>
          <p:nvPr/>
        </p:nvCxnSpPr>
        <p:spPr>
          <a:xfrm rot="16200000" flipH="1" flipV="1">
            <a:off x="612968" y="3498267"/>
            <a:ext cx="1024146" cy="0"/>
          </a:xfrm>
          <a:prstGeom prst="line">
            <a:avLst/>
          </a:prstGeom>
          <a:noFill/>
          <a:ln w="12700" cap="rnd" cmpd="sng" algn="ctr">
            <a:solidFill>
              <a:srgbClr val="00B0F0"/>
            </a:solidFill>
            <a:prstDash val="solid"/>
            <a:miter lim="800000"/>
            <a:headEnd type="none" w="med" len="med"/>
            <a:tailEnd type="none" w="med" len="med"/>
          </a:ln>
          <a:effectLst/>
        </p:spPr>
      </p:cxnSp>
      <p:sp>
        <p:nvSpPr>
          <p:cNvPr id="441" name="Rectangle 440">
            <a:extLst>
              <a:ext uri="{FF2B5EF4-FFF2-40B4-BE49-F238E27FC236}">
                <a16:creationId xmlns:a16="http://schemas.microsoft.com/office/drawing/2014/main" id="{B3682B55-213F-4331-A721-991311BD2BBF}"/>
              </a:ext>
            </a:extLst>
          </p:cNvPr>
          <p:cNvSpPr/>
          <p:nvPr/>
        </p:nvSpPr>
        <p:spPr>
          <a:xfrm>
            <a:off x="91648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Rectangle 441">
            <a:extLst>
              <a:ext uri="{FF2B5EF4-FFF2-40B4-BE49-F238E27FC236}">
                <a16:creationId xmlns:a16="http://schemas.microsoft.com/office/drawing/2014/main" id="{2A041BC7-F255-4CE6-A557-BB2EFB9637B8}"/>
              </a:ext>
            </a:extLst>
          </p:cNvPr>
          <p:cNvSpPr/>
          <p:nvPr/>
        </p:nvSpPr>
        <p:spPr>
          <a:xfrm>
            <a:off x="111231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Rectangle 442">
            <a:extLst>
              <a:ext uri="{FF2B5EF4-FFF2-40B4-BE49-F238E27FC236}">
                <a16:creationId xmlns:a16="http://schemas.microsoft.com/office/drawing/2014/main" id="{3E206412-F385-4794-A7A0-572A0FE5AA96}"/>
              </a:ext>
            </a:extLst>
          </p:cNvPr>
          <p:cNvSpPr/>
          <p:nvPr/>
        </p:nvSpPr>
        <p:spPr>
          <a:xfrm>
            <a:off x="1699796"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Rectangle 443">
            <a:extLst>
              <a:ext uri="{FF2B5EF4-FFF2-40B4-BE49-F238E27FC236}">
                <a16:creationId xmlns:a16="http://schemas.microsoft.com/office/drawing/2014/main" id="{9B7E0185-B247-4CDE-A031-134273E74991}"/>
              </a:ext>
            </a:extLst>
          </p:cNvPr>
          <p:cNvSpPr/>
          <p:nvPr/>
        </p:nvSpPr>
        <p:spPr>
          <a:xfrm>
            <a:off x="1895624"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2441C60C-B7E2-4788-A357-525186E85FA2}"/>
              </a:ext>
            </a:extLst>
          </p:cNvPr>
          <p:cNvSpPr/>
          <p:nvPr/>
        </p:nvSpPr>
        <p:spPr>
          <a:xfrm>
            <a:off x="2091452"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79E08D98-6ED8-4398-B65E-2070DA31D2E4}"/>
              </a:ext>
            </a:extLst>
          </p:cNvPr>
          <p:cNvSpPr/>
          <p:nvPr/>
        </p:nvSpPr>
        <p:spPr>
          <a:xfrm>
            <a:off x="228728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A6A561D0-02D2-4515-89F9-EF48E08AB5F1}"/>
              </a:ext>
            </a:extLst>
          </p:cNvPr>
          <p:cNvSpPr/>
          <p:nvPr/>
        </p:nvSpPr>
        <p:spPr>
          <a:xfrm>
            <a:off x="2678937"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137779CF-1DE8-49B6-AF5A-1222FBB3A52A}"/>
              </a:ext>
            </a:extLst>
          </p:cNvPr>
          <p:cNvSpPr/>
          <p:nvPr/>
        </p:nvSpPr>
        <p:spPr>
          <a:xfrm>
            <a:off x="1308140"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B487C48-67B5-4A71-9136-7EC0F42A911F}"/>
              </a:ext>
            </a:extLst>
          </p:cNvPr>
          <p:cNvSpPr/>
          <p:nvPr/>
        </p:nvSpPr>
        <p:spPr>
          <a:xfrm>
            <a:off x="2483108" y="5876205"/>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people_11" title="Icon of two people with a chat bubble">
            <a:extLst>
              <a:ext uri="{FF2B5EF4-FFF2-40B4-BE49-F238E27FC236}">
                <a16:creationId xmlns:a16="http://schemas.microsoft.com/office/drawing/2014/main" id="{52D58182-7D8F-4464-A0E8-F539ECBA726F}"/>
              </a:ext>
            </a:extLst>
          </p:cNvPr>
          <p:cNvSpPr>
            <a:spLocks noChangeAspect="1" noEditPoints="1"/>
          </p:cNvSpPr>
          <p:nvPr/>
        </p:nvSpPr>
        <p:spPr bwMode="auto">
          <a:xfrm>
            <a:off x="1176565" y="1533488"/>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1" name="tool" title="Icon of a skrewdriver and wrench">
            <a:extLst>
              <a:ext uri="{FF2B5EF4-FFF2-40B4-BE49-F238E27FC236}">
                <a16:creationId xmlns:a16="http://schemas.microsoft.com/office/drawing/2014/main" id="{60CC6B45-3A45-4B9E-9452-3E1E40D302EC}"/>
              </a:ext>
            </a:extLst>
          </p:cNvPr>
          <p:cNvSpPr>
            <a:spLocks noChangeAspect="1" noEditPoints="1"/>
          </p:cNvSpPr>
          <p:nvPr/>
        </p:nvSpPr>
        <p:spPr bwMode="auto">
          <a:xfrm>
            <a:off x="10056554" y="1533486"/>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2" name="gear" title="Icon of a gear surrounded by a circle with lines of varying length">
            <a:extLst>
              <a:ext uri="{FF2B5EF4-FFF2-40B4-BE49-F238E27FC236}">
                <a16:creationId xmlns:a16="http://schemas.microsoft.com/office/drawing/2014/main" id="{9B932A0E-14E9-43B8-83A4-9CE6A3011C2D}"/>
              </a:ext>
            </a:extLst>
          </p:cNvPr>
          <p:cNvSpPr>
            <a:spLocks noChangeAspect="1" noEditPoints="1"/>
          </p:cNvSpPr>
          <p:nvPr/>
        </p:nvSpPr>
        <p:spPr bwMode="auto">
          <a:xfrm>
            <a:off x="6889029" y="1527739"/>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3" name="box" title="Icon of a box">
            <a:extLst>
              <a:ext uri="{FF2B5EF4-FFF2-40B4-BE49-F238E27FC236}">
                <a16:creationId xmlns:a16="http://schemas.microsoft.com/office/drawing/2014/main" id="{FFC98383-A59F-4041-A6D7-C82B7F5C894A}"/>
              </a:ext>
            </a:extLst>
          </p:cNvPr>
          <p:cNvSpPr>
            <a:spLocks noChangeAspect="1" noEditPoints="1"/>
          </p:cNvSpPr>
          <p:nvPr/>
        </p:nvSpPr>
        <p:spPr bwMode="auto">
          <a:xfrm>
            <a:off x="4085753" y="1545442"/>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54471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94079537-8D95-438D-8465-31FFF1C0E2D5}"/>
              </a:ext>
            </a:extLst>
          </p:cNvPr>
          <p:cNvSpPr txBox="1"/>
          <p:nvPr/>
        </p:nvSpPr>
        <p:spPr>
          <a:xfrm rot="2754674">
            <a:off x="6261558" y="4082542"/>
            <a:ext cx="855251"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Empower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people</a:t>
            </a:r>
          </a:p>
        </p:txBody>
      </p:sp>
      <p:sp>
        <p:nvSpPr>
          <p:cNvPr id="125" name="TextBox 124">
            <a:extLst>
              <a:ext uri="{FF2B5EF4-FFF2-40B4-BE49-F238E27FC236}">
                <a16:creationId xmlns:a16="http://schemas.microsoft.com/office/drawing/2014/main" id="{6E74B3B0-429D-4561-BA9B-444CEBE2D4C1}"/>
              </a:ext>
            </a:extLst>
          </p:cNvPr>
          <p:cNvSpPr txBox="1"/>
          <p:nvPr/>
        </p:nvSpPr>
        <p:spPr>
          <a:xfrm rot="2657207">
            <a:off x="5069882" y="2375941"/>
            <a:ext cx="9193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products</a:t>
            </a:r>
          </a:p>
        </p:txBody>
      </p:sp>
      <p:sp>
        <p:nvSpPr>
          <p:cNvPr id="126" name="TextBox 125">
            <a:extLst>
              <a:ext uri="{FF2B5EF4-FFF2-40B4-BE49-F238E27FC236}">
                <a16:creationId xmlns:a16="http://schemas.microsoft.com/office/drawing/2014/main" id="{235BEC82-B827-4918-881B-D9BE3BAAA870}"/>
              </a:ext>
            </a:extLst>
          </p:cNvPr>
          <p:cNvSpPr txBox="1"/>
          <p:nvPr/>
        </p:nvSpPr>
        <p:spPr>
          <a:xfrm rot="18942090">
            <a:off x="6459719" y="2639214"/>
            <a:ext cx="92670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Optimize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operations</a:t>
            </a:r>
          </a:p>
        </p:txBody>
      </p:sp>
      <p:sp>
        <p:nvSpPr>
          <p:cNvPr id="127" name="TextBox 126">
            <a:extLst>
              <a:ext uri="{FF2B5EF4-FFF2-40B4-BE49-F238E27FC236}">
                <a16:creationId xmlns:a16="http://schemas.microsoft.com/office/drawing/2014/main" id="{6BEAA388-A4A0-4013-8283-01A4A6DE576A}"/>
              </a:ext>
            </a:extLst>
          </p:cNvPr>
          <p:cNvSpPr txBox="1"/>
          <p:nvPr/>
        </p:nvSpPr>
        <p:spPr>
          <a:xfrm rot="18954748">
            <a:off x="4804665" y="3848302"/>
            <a:ext cx="79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Engage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69918">
                      <a:prstClr val="white"/>
                    </a:gs>
                    <a:gs pos="52000">
                      <a:prstClr val="white"/>
                    </a:gs>
                  </a:gsLst>
                  <a:lin ang="27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customers</a:t>
            </a:r>
          </a:p>
        </p:txBody>
      </p:sp>
      <p:sp>
        <p:nvSpPr>
          <p:cNvPr id="129" name="TextBox 128">
            <a:extLst>
              <a:ext uri="{FF2B5EF4-FFF2-40B4-BE49-F238E27FC236}">
                <a16:creationId xmlns:a16="http://schemas.microsoft.com/office/drawing/2014/main" id="{14BD1D54-C0F2-42EF-97FC-A6DB7CF9CD65}"/>
              </a:ext>
            </a:extLst>
          </p:cNvPr>
          <p:cNvSpPr txBox="1"/>
          <p:nvPr/>
        </p:nvSpPr>
        <p:spPr>
          <a:xfrm>
            <a:off x="5711663" y="3509199"/>
            <a:ext cx="76867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rPr>
              <a:t>Data &amp; AI</a:t>
            </a:r>
          </a:p>
        </p:txBody>
      </p:sp>
      <p:sp>
        <p:nvSpPr>
          <p:cNvPr id="60" name="Arc 59">
            <a:extLst>
              <a:ext uri="{FF2B5EF4-FFF2-40B4-BE49-F238E27FC236}">
                <a16:creationId xmlns:a16="http://schemas.microsoft.com/office/drawing/2014/main" id="{8FF09C00-BA40-453B-8724-E416940A07B5}"/>
              </a:ext>
            </a:extLst>
          </p:cNvPr>
          <p:cNvSpPr/>
          <p:nvPr/>
        </p:nvSpPr>
        <p:spPr>
          <a:xfrm>
            <a:off x="5578936" y="2908187"/>
            <a:ext cx="1034128" cy="1034128"/>
          </a:xfrm>
          <a:prstGeom prst="arc">
            <a:avLst>
              <a:gd name="adj1" fmla="val 603638"/>
              <a:gd name="adj2" fmla="val 10369400"/>
            </a:avLst>
          </a:prstGeom>
          <a:noFill/>
          <a:ln w="12700" cap="flat" cmpd="sng" algn="ctr">
            <a:solidFill>
              <a:srgbClr val="46E2FF"/>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61" name="Arc 60">
            <a:extLst>
              <a:ext uri="{FF2B5EF4-FFF2-40B4-BE49-F238E27FC236}">
                <a16:creationId xmlns:a16="http://schemas.microsoft.com/office/drawing/2014/main" id="{06B4BCDD-7BA9-4F2B-87B6-4DF4DEFEE859}"/>
              </a:ext>
            </a:extLst>
          </p:cNvPr>
          <p:cNvSpPr/>
          <p:nvPr/>
        </p:nvSpPr>
        <p:spPr>
          <a:xfrm>
            <a:off x="5578936" y="2908187"/>
            <a:ext cx="1034128" cy="1034128"/>
          </a:xfrm>
          <a:prstGeom prst="arc">
            <a:avLst>
              <a:gd name="adj1" fmla="val 11360395"/>
              <a:gd name="adj2" fmla="val 21142794"/>
            </a:avLst>
          </a:prstGeom>
          <a:noFill/>
          <a:ln w="12700" cap="flat" cmpd="sng" algn="ctr">
            <a:solidFill>
              <a:srgbClr val="46E2FF"/>
            </a:solidFill>
            <a:prstDash val="solid"/>
            <a:miter lim="800000"/>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80F4C60-A016-466E-9762-70310136874C}"/>
              </a:ext>
            </a:extLst>
          </p:cNvPr>
          <p:cNvCxnSpPr/>
          <p:nvPr/>
        </p:nvCxnSpPr>
        <p:spPr>
          <a:xfrm rot="18900000">
            <a:off x="6387319" y="2661632"/>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48" name="Straight Connector 47">
            <a:extLst>
              <a:ext uri="{FF2B5EF4-FFF2-40B4-BE49-F238E27FC236}">
                <a16:creationId xmlns:a16="http://schemas.microsoft.com/office/drawing/2014/main" id="{5156F3F4-F9D9-4F66-AB85-1569CE48770E}"/>
              </a:ext>
            </a:extLst>
          </p:cNvPr>
          <p:cNvCxnSpPr/>
          <p:nvPr/>
        </p:nvCxnSpPr>
        <p:spPr>
          <a:xfrm rot="18900000">
            <a:off x="4860083" y="4188869"/>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49" name="Straight Connector 48">
            <a:extLst>
              <a:ext uri="{FF2B5EF4-FFF2-40B4-BE49-F238E27FC236}">
                <a16:creationId xmlns:a16="http://schemas.microsoft.com/office/drawing/2014/main" id="{DE6D3567-41C6-4A6F-9C86-2255D4BD5477}"/>
              </a:ext>
            </a:extLst>
          </p:cNvPr>
          <p:cNvCxnSpPr/>
          <p:nvPr/>
        </p:nvCxnSpPr>
        <p:spPr>
          <a:xfrm rot="2700000">
            <a:off x="6387319" y="4188869"/>
            <a:ext cx="944598" cy="0"/>
          </a:xfrm>
          <a:prstGeom prst="line">
            <a:avLst/>
          </a:prstGeom>
          <a:noFill/>
          <a:ln w="12700" cap="flat" cmpd="sng" algn="ctr">
            <a:solidFill>
              <a:srgbClr val="46E2FF"/>
            </a:solidFill>
            <a:prstDash val="solid"/>
            <a:miter lim="800000"/>
            <a:headEnd type="arrow" w="med" len="med"/>
            <a:tailEnd type="arrow" w="med" len="med"/>
          </a:ln>
          <a:effectLst/>
        </p:spPr>
      </p:cxnSp>
      <p:cxnSp>
        <p:nvCxnSpPr>
          <p:cNvPr id="50" name="Straight Connector 49">
            <a:extLst>
              <a:ext uri="{FF2B5EF4-FFF2-40B4-BE49-F238E27FC236}">
                <a16:creationId xmlns:a16="http://schemas.microsoft.com/office/drawing/2014/main" id="{B20288D4-A96D-4EDD-8EBC-E497270B24A3}"/>
              </a:ext>
            </a:extLst>
          </p:cNvPr>
          <p:cNvCxnSpPr/>
          <p:nvPr/>
        </p:nvCxnSpPr>
        <p:spPr>
          <a:xfrm rot="2700000">
            <a:off x="4860083" y="2661632"/>
            <a:ext cx="944598" cy="0"/>
          </a:xfrm>
          <a:prstGeom prst="line">
            <a:avLst/>
          </a:prstGeom>
          <a:noFill/>
          <a:ln w="12700" cap="flat" cmpd="sng" algn="ctr">
            <a:solidFill>
              <a:srgbClr val="46E2FF"/>
            </a:solidFill>
            <a:prstDash val="solid"/>
            <a:miter lim="800000"/>
            <a:headEnd type="arrow" w="med" len="med"/>
            <a:tailEnd type="arrow" w="med" len="med"/>
          </a:ln>
          <a:effectLst/>
        </p:spPr>
      </p:cxnSp>
      <p:sp>
        <p:nvSpPr>
          <p:cNvPr id="51" name="!! Arc 50">
            <a:extLst>
              <a:ext uri="{FF2B5EF4-FFF2-40B4-BE49-F238E27FC236}">
                <a16:creationId xmlns:a16="http://schemas.microsoft.com/office/drawing/2014/main" id="{384F6E78-108C-4BF5-ABAD-EB497B8E650B}"/>
              </a:ext>
            </a:extLst>
          </p:cNvPr>
          <p:cNvSpPr/>
          <p:nvPr/>
        </p:nvSpPr>
        <p:spPr bwMode="auto">
          <a:xfrm>
            <a:off x="4193537" y="1522787"/>
            <a:ext cx="3804926" cy="3804927"/>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2" name="!! Arc 51">
            <a:extLst>
              <a:ext uri="{FF2B5EF4-FFF2-40B4-BE49-F238E27FC236}">
                <a16:creationId xmlns:a16="http://schemas.microsoft.com/office/drawing/2014/main" id="{77E13AFD-926A-41AD-B717-E0AB0E015EFA}"/>
              </a:ext>
            </a:extLst>
          </p:cNvPr>
          <p:cNvSpPr/>
          <p:nvPr/>
        </p:nvSpPr>
        <p:spPr bwMode="auto">
          <a:xfrm rot="10800000">
            <a:off x="4193537" y="1522787"/>
            <a:ext cx="3804926" cy="3804927"/>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3" name="!! Arc 52">
            <a:extLst>
              <a:ext uri="{FF2B5EF4-FFF2-40B4-BE49-F238E27FC236}">
                <a16:creationId xmlns:a16="http://schemas.microsoft.com/office/drawing/2014/main" id="{8A51073D-98A4-485C-A002-7F76AE7D6B44}"/>
              </a:ext>
            </a:extLst>
          </p:cNvPr>
          <p:cNvSpPr/>
          <p:nvPr/>
        </p:nvSpPr>
        <p:spPr bwMode="auto">
          <a:xfrm rot="5400000">
            <a:off x="4193536" y="1530287"/>
            <a:ext cx="3804927" cy="3804926"/>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4" name="!! Arc 53">
            <a:extLst>
              <a:ext uri="{FF2B5EF4-FFF2-40B4-BE49-F238E27FC236}">
                <a16:creationId xmlns:a16="http://schemas.microsoft.com/office/drawing/2014/main" id="{205F2932-56F6-40C5-80DD-5A0BC6CCAEF2}"/>
              </a:ext>
            </a:extLst>
          </p:cNvPr>
          <p:cNvSpPr/>
          <p:nvPr/>
        </p:nvSpPr>
        <p:spPr bwMode="auto">
          <a:xfrm rot="16200000">
            <a:off x="4193536" y="1530287"/>
            <a:ext cx="3804927" cy="3804926"/>
          </a:xfrm>
          <a:prstGeom prst="arc">
            <a:avLst>
              <a:gd name="adj1" fmla="val 14349488"/>
              <a:gd name="adj2" fmla="val 18141378"/>
            </a:avLst>
          </a:prstGeom>
          <a:noFill/>
          <a:ln w="12700" cap="flat" cmpd="sng" algn="ctr">
            <a:solidFill>
              <a:srgbClr val="46E2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69918">
                    <a:prstClr val="white"/>
                  </a:gs>
                  <a:gs pos="52000">
                    <a:prstClr val="white"/>
                  </a:gs>
                </a:gsLst>
                <a:lin ang="2700000" scaled="1"/>
              </a:gradFill>
              <a:effectLst/>
              <a:uLnTx/>
              <a:uFillTx/>
              <a:latin typeface="Calibri" panose="020F0502020204030204"/>
              <a:ea typeface="Segoe UI" pitchFamily="34" charset="0"/>
              <a:cs typeface="Segoe UI" pitchFamily="34" charset="0"/>
            </a:endParaRPr>
          </a:p>
        </p:txBody>
      </p:sp>
      <p:sp>
        <p:nvSpPr>
          <p:cNvPr id="55" name="people_11" title="Icon of two people with a chat bubble">
            <a:extLst>
              <a:ext uri="{FF2B5EF4-FFF2-40B4-BE49-F238E27FC236}">
                <a16:creationId xmlns:a16="http://schemas.microsoft.com/office/drawing/2014/main" id="{0A8AA621-54BF-4803-A36C-86311637A910}"/>
              </a:ext>
            </a:extLst>
          </p:cNvPr>
          <p:cNvSpPr>
            <a:spLocks noChangeAspect="1" noEditPoints="1"/>
          </p:cNvSpPr>
          <p:nvPr/>
        </p:nvSpPr>
        <p:spPr bwMode="auto">
          <a:xfrm>
            <a:off x="4428252" y="4578244"/>
            <a:ext cx="472966" cy="4541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6" name="tool" title="Icon of a skrewdriver and wrench">
            <a:extLst>
              <a:ext uri="{FF2B5EF4-FFF2-40B4-BE49-F238E27FC236}">
                <a16:creationId xmlns:a16="http://schemas.microsoft.com/office/drawing/2014/main" id="{161910E5-B467-4414-B02A-6A7A48D8187D}"/>
              </a:ext>
            </a:extLst>
          </p:cNvPr>
          <p:cNvSpPr>
            <a:spLocks noChangeAspect="1" noEditPoints="1"/>
          </p:cNvSpPr>
          <p:nvPr/>
        </p:nvSpPr>
        <p:spPr bwMode="auto">
          <a:xfrm>
            <a:off x="7304337" y="4653916"/>
            <a:ext cx="322447" cy="45419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7" name="gear" title="Icon of a gear surrounded by a circle with lines of varying length">
            <a:extLst>
              <a:ext uri="{FF2B5EF4-FFF2-40B4-BE49-F238E27FC236}">
                <a16:creationId xmlns:a16="http://schemas.microsoft.com/office/drawing/2014/main" id="{C26FB227-8E49-4426-AA6C-6DC0A05E5169}"/>
              </a:ext>
            </a:extLst>
          </p:cNvPr>
          <p:cNvSpPr>
            <a:spLocks noChangeAspect="1" noEditPoints="1"/>
          </p:cNvSpPr>
          <p:nvPr/>
        </p:nvSpPr>
        <p:spPr bwMode="auto">
          <a:xfrm>
            <a:off x="7235330" y="1807026"/>
            <a:ext cx="460461" cy="45846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
        <p:nvSpPr>
          <p:cNvPr id="58" name="Freeform: Shape 185">
            <a:extLst>
              <a:ext uri="{FF2B5EF4-FFF2-40B4-BE49-F238E27FC236}">
                <a16:creationId xmlns:a16="http://schemas.microsoft.com/office/drawing/2014/main" id="{30AC6877-C0B6-4918-86B3-36E19A4642E4}"/>
              </a:ext>
            </a:extLst>
          </p:cNvPr>
          <p:cNvSpPr>
            <a:spLocks noChangeAspect="1"/>
          </p:cNvSpPr>
          <p:nvPr/>
        </p:nvSpPr>
        <p:spPr bwMode="auto">
          <a:xfrm flipV="1">
            <a:off x="5782877" y="3185028"/>
            <a:ext cx="639854" cy="35272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69918">
                    <a:prstClr val="white"/>
                  </a:gs>
                  <a:gs pos="52000">
                    <a:prstClr val="white"/>
                  </a:gs>
                </a:gsLst>
                <a:lin ang="2700000" scaled="1"/>
              </a:gradFill>
              <a:effectLst/>
              <a:uLnTx/>
              <a:uFillTx/>
              <a:latin typeface="Segoe UI Semilight"/>
              <a:ea typeface="+mn-ea"/>
              <a:cs typeface="+mn-cs"/>
            </a:endParaRPr>
          </a:p>
        </p:txBody>
      </p:sp>
      <p:sp>
        <p:nvSpPr>
          <p:cNvPr id="59" name="box" title="Icon of a box">
            <a:extLst>
              <a:ext uri="{FF2B5EF4-FFF2-40B4-BE49-F238E27FC236}">
                <a16:creationId xmlns:a16="http://schemas.microsoft.com/office/drawing/2014/main" id="{2BDE804C-6B40-4C8B-8CE0-3A80759EEDAF}"/>
              </a:ext>
            </a:extLst>
          </p:cNvPr>
          <p:cNvSpPr>
            <a:spLocks noChangeAspect="1" noEditPoints="1"/>
          </p:cNvSpPr>
          <p:nvPr/>
        </p:nvSpPr>
        <p:spPr bwMode="auto">
          <a:xfrm>
            <a:off x="4494749" y="1810478"/>
            <a:ext cx="441125" cy="445320"/>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69918">
                    <a:prstClr val="white"/>
                  </a:gs>
                  <a:gs pos="52000">
                    <a:prstClr val="white"/>
                  </a:gs>
                </a:gsLst>
                <a:lin ang="27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49486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169" descr="A view of a city&#10;&#10;Description automatically generated">
            <a:extLst>
              <a:ext uri="{FF2B5EF4-FFF2-40B4-BE49-F238E27FC236}">
                <a16:creationId xmlns:a16="http://schemas.microsoft.com/office/drawing/2014/main" id="{A19443BE-3B63-4F53-9DEC-0494D4EEA4F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EBEBEE9-7570-4922-B6C5-964C5EC1BAE0}"/>
              </a:ext>
            </a:extLst>
          </p:cNvPr>
          <p:cNvSpPr/>
          <p:nvPr/>
        </p:nvSpPr>
        <p:spPr>
          <a:xfrm>
            <a:off x="1471512" y="5747555"/>
            <a:ext cx="9248977" cy="664797"/>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0" normalizeH="0" baseline="0" noProof="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Dynamics 365 &amp; Power Platform</a:t>
            </a:r>
          </a:p>
        </p:txBody>
      </p:sp>
      <p:sp>
        <p:nvSpPr>
          <p:cNvPr id="83" name="Title 2">
            <a:extLst>
              <a:ext uri="{FF2B5EF4-FFF2-40B4-BE49-F238E27FC236}">
                <a16:creationId xmlns:a16="http://schemas.microsoft.com/office/drawing/2014/main" id="{5C2842AF-4D86-4072-9BE6-E08943AF3B3E}"/>
              </a:ext>
            </a:extLst>
          </p:cNvPr>
          <p:cNvSpPr txBox="1">
            <a:spLocks/>
          </p:cNvSpPr>
          <p:nvPr/>
        </p:nvSpPr>
        <p:spPr>
          <a:xfrm>
            <a:off x="90117" y="348897"/>
            <a:ext cx="12011769" cy="681098"/>
          </a:xfrm>
          <a:prstGeom prst="rect">
            <a:avLst/>
          </a:prstGeom>
        </p:spPr>
        <p:txBody>
          <a:bodyPr lIns="0" tIns="0" rIns="0" bIns="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0" normalizeH="0" baseline="0" noProof="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The world’s connected AI business cloud</a:t>
            </a:r>
          </a:p>
        </p:txBody>
      </p:sp>
      <p:sp>
        <p:nvSpPr>
          <p:cNvPr id="127" name="Arc 126">
            <a:extLst>
              <a:ext uri="{FF2B5EF4-FFF2-40B4-BE49-F238E27FC236}">
                <a16:creationId xmlns:a16="http://schemas.microsoft.com/office/drawing/2014/main" id="{47A601F3-C403-4822-ADF6-B72FD80B18E9}"/>
              </a:ext>
            </a:extLst>
          </p:cNvPr>
          <p:cNvSpPr/>
          <p:nvPr/>
        </p:nvSpPr>
        <p:spPr>
          <a:xfrm>
            <a:off x="4241979" y="1700520"/>
            <a:ext cx="3708043" cy="3708043"/>
          </a:xfrm>
          <a:prstGeom prst="arc">
            <a:avLst>
              <a:gd name="adj1" fmla="val 16146552"/>
              <a:gd name="adj2" fmla="val 4789401"/>
            </a:avLst>
          </a:prstGeom>
          <a:noFill/>
          <a:ln w="12700" cap="flat" cmpd="sng" algn="ctr">
            <a:solidFill>
              <a:srgbClr val="46E2FF"/>
            </a:solidFill>
            <a:prstDash val="solid"/>
            <a:headEnd type="none" w="sm" len="sm"/>
            <a:tailEnd type="none" w="sm" len="sm"/>
          </a:ln>
          <a:effectLst/>
        </p:spPr>
      </p:sp>
      <p:sp>
        <p:nvSpPr>
          <p:cNvPr id="128" name="Arc 127">
            <a:extLst>
              <a:ext uri="{FF2B5EF4-FFF2-40B4-BE49-F238E27FC236}">
                <a16:creationId xmlns:a16="http://schemas.microsoft.com/office/drawing/2014/main" id="{94BDEABE-C3C3-422B-900D-86C3FE28A5C3}"/>
              </a:ext>
            </a:extLst>
          </p:cNvPr>
          <p:cNvSpPr/>
          <p:nvPr/>
        </p:nvSpPr>
        <p:spPr>
          <a:xfrm flipH="1">
            <a:off x="4241979" y="1700520"/>
            <a:ext cx="3708043" cy="3708043"/>
          </a:xfrm>
          <a:prstGeom prst="arc">
            <a:avLst>
              <a:gd name="adj1" fmla="val 16086746"/>
              <a:gd name="adj2" fmla="val 4745469"/>
            </a:avLst>
          </a:prstGeom>
          <a:noFill/>
          <a:ln w="12700" cap="flat" cmpd="sng" algn="ctr">
            <a:solidFill>
              <a:srgbClr val="46E2FF"/>
            </a:solidFill>
            <a:prstDash val="solid"/>
            <a:headEnd type="none" w="sm" len="sm"/>
            <a:tailEnd type="none" w="sm" len="sm"/>
          </a:ln>
          <a:effectLst/>
        </p:spPr>
      </p:sp>
      <p:grpSp>
        <p:nvGrpSpPr>
          <p:cNvPr id="134" name="Group 133">
            <a:extLst>
              <a:ext uri="{FF2B5EF4-FFF2-40B4-BE49-F238E27FC236}">
                <a16:creationId xmlns:a16="http://schemas.microsoft.com/office/drawing/2014/main" id="{AC00DC1A-0CC7-4567-8BB0-3D7A8F2BF1CE}"/>
              </a:ext>
            </a:extLst>
          </p:cNvPr>
          <p:cNvGrpSpPr/>
          <p:nvPr/>
        </p:nvGrpSpPr>
        <p:grpSpPr>
          <a:xfrm>
            <a:off x="5063882" y="2520388"/>
            <a:ext cx="2064237" cy="2068306"/>
            <a:chOff x="4297136" y="1285597"/>
            <a:chExt cx="3902528" cy="3910220"/>
          </a:xfrm>
        </p:grpSpPr>
        <p:grpSp>
          <p:nvGrpSpPr>
            <p:cNvPr id="135" name="Group 134">
              <a:extLst>
                <a:ext uri="{FF2B5EF4-FFF2-40B4-BE49-F238E27FC236}">
                  <a16:creationId xmlns:a16="http://schemas.microsoft.com/office/drawing/2014/main" id="{767761E8-5810-44A2-8808-42D5ABEEA4CA}"/>
                </a:ext>
              </a:extLst>
            </p:cNvPr>
            <p:cNvGrpSpPr/>
            <p:nvPr/>
          </p:nvGrpSpPr>
          <p:grpSpPr>
            <a:xfrm>
              <a:off x="5718073" y="2706534"/>
              <a:ext cx="1060655" cy="1060655"/>
              <a:chOff x="8335112" y="2939845"/>
              <a:chExt cx="1060655" cy="1060655"/>
            </a:xfrm>
          </p:grpSpPr>
          <p:sp>
            <p:nvSpPr>
              <p:cNvPr id="149" name="Arc 148">
                <a:extLst>
                  <a:ext uri="{FF2B5EF4-FFF2-40B4-BE49-F238E27FC236}">
                    <a16:creationId xmlns:a16="http://schemas.microsoft.com/office/drawing/2014/main" id="{7B759D52-6560-4C57-9D8E-20FF12EF745B}"/>
                  </a:ext>
                </a:extLst>
              </p:cNvPr>
              <p:cNvSpPr/>
              <p:nvPr/>
            </p:nvSpPr>
            <p:spPr>
              <a:xfrm>
                <a:off x="8335112" y="2939845"/>
                <a:ext cx="1060655" cy="1060655"/>
              </a:xfrm>
              <a:prstGeom prst="arc">
                <a:avLst>
                  <a:gd name="adj1" fmla="val 603638"/>
                  <a:gd name="adj2" fmla="val 10369400"/>
                </a:avLst>
              </a:prstGeom>
              <a:noFill/>
              <a:ln w="12700" cap="flat" cmpd="sng" algn="ctr">
                <a:solidFill>
                  <a:srgbClr val="46E2FF"/>
                </a:solidFill>
                <a:prstDash val="solid"/>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Arc 149">
                <a:extLst>
                  <a:ext uri="{FF2B5EF4-FFF2-40B4-BE49-F238E27FC236}">
                    <a16:creationId xmlns:a16="http://schemas.microsoft.com/office/drawing/2014/main" id="{83210C4F-9D0F-4FD7-818B-9F9716CA8019}"/>
                  </a:ext>
                </a:extLst>
              </p:cNvPr>
              <p:cNvSpPr/>
              <p:nvPr/>
            </p:nvSpPr>
            <p:spPr>
              <a:xfrm>
                <a:off x="8335112" y="2939845"/>
                <a:ext cx="1060655" cy="1060655"/>
              </a:xfrm>
              <a:prstGeom prst="arc">
                <a:avLst>
                  <a:gd name="adj1" fmla="val 11360395"/>
                  <a:gd name="adj2" fmla="val 21142794"/>
                </a:avLst>
              </a:prstGeom>
              <a:noFill/>
              <a:ln w="12700" cap="flat" cmpd="sng" algn="ctr">
                <a:solidFill>
                  <a:srgbClr val="46E2FF"/>
                </a:solidFill>
                <a:prstDash val="solid"/>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36" name="Straight Connector 135">
              <a:extLst>
                <a:ext uri="{FF2B5EF4-FFF2-40B4-BE49-F238E27FC236}">
                  <a16:creationId xmlns:a16="http://schemas.microsoft.com/office/drawing/2014/main" id="{B89A3FAC-9037-4013-BAEB-B625ED6F7B56}"/>
                </a:ext>
              </a:extLst>
            </p:cNvPr>
            <p:cNvCxnSpPr/>
            <p:nvPr/>
          </p:nvCxnSpPr>
          <p:spPr>
            <a:xfrm rot="18900000">
              <a:off x="6547192" y="2453655"/>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7" name="Straight Connector 136">
              <a:extLst>
                <a:ext uri="{FF2B5EF4-FFF2-40B4-BE49-F238E27FC236}">
                  <a16:creationId xmlns:a16="http://schemas.microsoft.com/office/drawing/2014/main" id="{CB4A37A8-6F60-4621-B091-8B6A2FEFB7AB}"/>
                </a:ext>
              </a:extLst>
            </p:cNvPr>
            <p:cNvCxnSpPr/>
            <p:nvPr/>
          </p:nvCxnSpPr>
          <p:spPr>
            <a:xfrm rot="18900000">
              <a:off x="4980780" y="4020067"/>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8" name="Straight Connector 137">
              <a:extLst>
                <a:ext uri="{FF2B5EF4-FFF2-40B4-BE49-F238E27FC236}">
                  <a16:creationId xmlns:a16="http://schemas.microsoft.com/office/drawing/2014/main" id="{19ADAB21-8AE3-401E-B332-6B7851BE8EDC}"/>
                </a:ext>
              </a:extLst>
            </p:cNvPr>
            <p:cNvCxnSpPr/>
            <p:nvPr/>
          </p:nvCxnSpPr>
          <p:spPr>
            <a:xfrm rot="2700000">
              <a:off x="6547192" y="4020067"/>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9" name="Straight Connector 138">
              <a:extLst>
                <a:ext uri="{FF2B5EF4-FFF2-40B4-BE49-F238E27FC236}">
                  <a16:creationId xmlns:a16="http://schemas.microsoft.com/office/drawing/2014/main" id="{E1D93EAB-445A-4643-AC90-B40EEBBB552D}"/>
                </a:ext>
              </a:extLst>
            </p:cNvPr>
            <p:cNvCxnSpPr/>
            <p:nvPr/>
          </p:nvCxnSpPr>
          <p:spPr>
            <a:xfrm rot="2700000">
              <a:off x="4980780" y="2453655"/>
              <a:ext cx="968828" cy="0"/>
            </a:xfrm>
            <a:prstGeom prst="line">
              <a:avLst/>
            </a:prstGeom>
            <a:noFill/>
            <a:ln w="12700" cap="flat" cmpd="sng" algn="ctr">
              <a:solidFill>
                <a:srgbClr val="46E2FF"/>
              </a:solidFill>
              <a:prstDash val="solid"/>
              <a:headEnd type="arrow" w="med" len="med"/>
              <a:tailEnd type="arrow" w="med" len="med"/>
            </a:ln>
            <a:effectLst/>
          </p:spPr>
        </p:cxnSp>
        <p:sp>
          <p:nvSpPr>
            <p:cNvPr id="140" name="Arc 139">
              <a:extLst>
                <a:ext uri="{FF2B5EF4-FFF2-40B4-BE49-F238E27FC236}">
                  <a16:creationId xmlns:a16="http://schemas.microsoft.com/office/drawing/2014/main" id="{4293773A-EBAB-48D1-8170-801C5BD03C3D}"/>
                </a:ext>
              </a:extLst>
            </p:cNvPr>
            <p:cNvSpPr/>
            <p:nvPr/>
          </p:nvSpPr>
          <p:spPr bwMode="auto">
            <a:xfrm>
              <a:off x="4297136" y="1285597"/>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Arc 140">
              <a:extLst>
                <a:ext uri="{FF2B5EF4-FFF2-40B4-BE49-F238E27FC236}">
                  <a16:creationId xmlns:a16="http://schemas.microsoft.com/office/drawing/2014/main" id="{56EC5966-0BF0-4624-A786-2BDE4205ABF8}"/>
                </a:ext>
              </a:extLst>
            </p:cNvPr>
            <p:cNvSpPr/>
            <p:nvPr/>
          </p:nvSpPr>
          <p:spPr bwMode="auto">
            <a:xfrm rot="10800000">
              <a:off x="4297136" y="1285597"/>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Arc 141">
              <a:extLst>
                <a:ext uri="{FF2B5EF4-FFF2-40B4-BE49-F238E27FC236}">
                  <a16:creationId xmlns:a16="http://schemas.microsoft.com/office/drawing/2014/main" id="{B08A114E-48E4-48E8-96D1-5B63D37F7C3F}"/>
                </a:ext>
              </a:extLst>
            </p:cNvPr>
            <p:cNvSpPr/>
            <p:nvPr/>
          </p:nvSpPr>
          <p:spPr bwMode="auto">
            <a:xfrm rot="5400000">
              <a:off x="4297136" y="1293289"/>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Arc 142">
              <a:extLst>
                <a:ext uri="{FF2B5EF4-FFF2-40B4-BE49-F238E27FC236}">
                  <a16:creationId xmlns:a16="http://schemas.microsoft.com/office/drawing/2014/main" id="{6EA83FFB-8519-4266-B838-0BAFE15EE948}"/>
                </a:ext>
              </a:extLst>
            </p:cNvPr>
            <p:cNvSpPr/>
            <p:nvPr/>
          </p:nvSpPr>
          <p:spPr bwMode="auto">
            <a:xfrm rot="16200000">
              <a:off x="4297136" y="1293289"/>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4" name="people_11" title="Icon of two people with a chat bubble">
              <a:extLst>
                <a:ext uri="{FF2B5EF4-FFF2-40B4-BE49-F238E27FC236}">
                  <a16:creationId xmlns:a16="http://schemas.microsoft.com/office/drawing/2014/main" id="{C67C1CF3-0AE5-4B8A-B9CF-B36FE91B38B0}"/>
                </a:ext>
              </a:extLst>
            </p:cNvPr>
            <p:cNvSpPr>
              <a:spLocks noChangeAspect="1" noEditPoints="1"/>
            </p:cNvSpPr>
            <p:nvPr/>
          </p:nvSpPr>
          <p:spPr bwMode="auto">
            <a:xfrm>
              <a:off x="4537872" y="4419430"/>
              <a:ext cx="485098" cy="46584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5" name="tool" title="Icon of a skrewdriver and wrench">
              <a:extLst>
                <a:ext uri="{FF2B5EF4-FFF2-40B4-BE49-F238E27FC236}">
                  <a16:creationId xmlns:a16="http://schemas.microsoft.com/office/drawing/2014/main" id="{B22000B8-302C-4A09-B462-1D90B3E16730}"/>
                </a:ext>
              </a:extLst>
            </p:cNvPr>
            <p:cNvSpPr>
              <a:spLocks noChangeAspect="1" noEditPoints="1"/>
            </p:cNvSpPr>
            <p:nvPr/>
          </p:nvSpPr>
          <p:spPr bwMode="auto">
            <a:xfrm>
              <a:off x="7487733" y="4497043"/>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6" name="gear" title="Icon of a gear surrounded by a circle with lines of varying length">
              <a:extLst>
                <a:ext uri="{FF2B5EF4-FFF2-40B4-BE49-F238E27FC236}">
                  <a16:creationId xmlns:a16="http://schemas.microsoft.com/office/drawing/2014/main" id="{50421288-60BD-44B3-ABF4-6EC22CC14EF6}"/>
                </a:ext>
              </a:extLst>
            </p:cNvPr>
            <p:cNvSpPr>
              <a:spLocks noChangeAspect="1" noEditPoints="1"/>
            </p:cNvSpPr>
            <p:nvPr/>
          </p:nvSpPr>
          <p:spPr bwMode="auto">
            <a:xfrm>
              <a:off x="7416955" y="1577127"/>
              <a:ext cx="472273" cy="47022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7" name="Freeform: Shape 185">
              <a:extLst>
                <a:ext uri="{FF2B5EF4-FFF2-40B4-BE49-F238E27FC236}">
                  <a16:creationId xmlns:a16="http://schemas.microsoft.com/office/drawing/2014/main" id="{21C28FAA-39FD-4E3C-BB27-7B3CB3CE3C42}"/>
                </a:ext>
              </a:extLst>
            </p:cNvPr>
            <p:cNvSpPr>
              <a:spLocks noChangeAspect="1"/>
            </p:cNvSpPr>
            <p:nvPr/>
          </p:nvSpPr>
          <p:spPr bwMode="auto">
            <a:xfrm flipV="1">
              <a:off x="5927245" y="2990476"/>
              <a:ext cx="656267" cy="36176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box" title="Icon of a box">
              <a:extLst>
                <a:ext uri="{FF2B5EF4-FFF2-40B4-BE49-F238E27FC236}">
                  <a16:creationId xmlns:a16="http://schemas.microsoft.com/office/drawing/2014/main" id="{6237E7D4-6B28-4EAB-8542-052C24CA42D6}"/>
                </a:ext>
              </a:extLst>
            </p:cNvPr>
            <p:cNvSpPr>
              <a:spLocks noChangeAspect="1" noEditPoints="1"/>
            </p:cNvSpPr>
            <p:nvPr/>
          </p:nvSpPr>
          <p:spPr bwMode="auto">
            <a:xfrm>
              <a:off x="4606075" y="1580668"/>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151" name="Group 150">
            <a:extLst>
              <a:ext uri="{FF2B5EF4-FFF2-40B4-BE49-F238E27FC236}">
                <a16:creationId xmlns:a16="http://schemas.microsoft.com/office/drawing/2014/main" id="{94CB9C51-EE09-44CA-98B8-6F932B20A52E}"/>
              </a:ext>
            </a:extLst>
          </p:cNvPr>
          <p:cNvGrpSpPr/>
          <p:nvPr/>
        </p:nvGrpSpPr>
        <p:grpSpPr>
          <a:xfrm>
            <a:off x="3980354" y="3322844"/>
            <a:ext cx="570027" cy="570027"/>
            <a:chOff x="2696147" y="4421954"/>
            <a:chExt cx="1420812" cy="1420812"/>
          </a:xfrm>
        </p:grpSpPr>
        <p:sp>
          <p:nvSpPr>
            <p:cNvPr id="153" name="Oval 152">
              <a:extLst>
                <a:ext uri="{FF2B5EF4-FFF2-40B4-BE49-F238E27FC236}">
                  <a16:creationId xmlns:a16="http://schemas.microsoft.com/office/drawing/2014/main" id="{99B88540-46FE-4626-9A35-CDF15EA5AC27}"/>
                </a:ext>
              </a:extLst>
            </p:cNvPr>
            <p:cNvSpPr/>
            <p:nvPr/>
          </p:nvSpPr>
          <p:spPr>
            <a:xfrm flipH="1">
              <a:off x="2696147" y="442195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54" name="Freeform 96" title="Icon of a gear with a wrench">
              <a:extLst>
                <a:ext uri="{FF2B5EF4-FFF2-40B4-BE49-F238E27FC236}">
                  <a16:creationId xmlns:a16="http://schemas.microsoft.com/office/drawing/2014/main" id="{757C913D-770D-486C-8E74-FEDACCBED293}"/>
                </a:ext>
              </a:extLst>
            </p:cNvPr>
            <p:cNvSpPr>
              <a:spLocks noChangeAspect="1" noEditPoints="1"/>
            </p:cNvSpPr>
            <p:nvPr/>
          </p:nvSpPr>
          <p:spPr bwMode="auto">
            <a:xfrm>
              <a:off x="3004560" y="4762220"/>
              <a:ext cx="803986" cy="7402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59" name="Group 158">
            <a:extLst>
              <a:ext uri="{FF2B5EF4-FFF2-40B4-BE49-F238E27FC236}">
                <a16:creationId xmlns:a16="http://schemas.microsoft.com/office/drawing/2014/main" id="{3E56C756-E22E-4B17-A895-DFC7E67183B9}"/>
              </a:ext>
            </a:extLst>
          </p:cNvPr>
          <p:cNvGrpSpPr/>
          <p:nvPr/>
        </p:nvGrpSpPr>
        <p:grpSpPr>
          <a:xfrm>
            <a:off x="5815182" y="1500999"/>
            <a:ext cx="570027" cy="570027"/>
            <a:chOff x="2696147" y="1012004"/>
            <a:chExt cx="1420812" cy="1420812"/>
          </a:xfrm>
        </p:grpSpPr>
        <p:sp>
          <p:nvSpPr>
            <p:cNvPr id="160" name="Oval 159">
              <a:extLst>
                <a:ext uri="{FF2B5EF4-FFF2-40B4-BE49-F238E27FC236}">
                  <a16:creationId xmlns:a16="http://schemas.microsoft.com/office/drawing/2014/main" id="{3F72C5DB-21D9-4CE5-B3CD-9F0A7DCD55F2}"/>
                </a:ext>
              </a:extLst>
            </p:cNvPr>
            <p:cNvSpPr/>
            <p:nvPr/>
          </p:nvSpPr>
          <p:spPr>
            <a:xfrm flipH="1">
              <a:off x="2696147" y="101200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61" name="LineChart_E9E6" title="Icon of a line chart with points of varying heights">
              <a:extLst>
                <a:ext uri="{FF2B5EF4-FFF2-40B4-BE49-F238E27FC236}">
                  <a16:creationId xmlns:a16="http://schemas.microsoft.com/office/drawing/2014/main" id="{AA751EBF-C539-442A-A67B-88F7DA1C65B6}"/>
                </a:ext>
              </a:extLst>
            </p:cNvPr>
            <p:cNvSpPr>
              <a:spLocks noChangeAspect="1" noEditPoints="1"/>
            </p:cNvSpPr>
            <p:nvPr/>
          </p:nvSpPr>
          <p:spPr bwMode="auto">
            <a:xfrm>
              <a:off x="3064770" y="1380547"/>
              <a:ext cx="683567" cy="683726"/>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62" name="Group 161">
            <a:extLst>
              <a:ext uri="{FF2B5EF4-FFF2-40B4-BE49-F238E27FC236}">
                <a16:creationId xmlns:a16="http://schemas.microsoft.com/office/drawing/2014/main" id="{FEE0C125-CFA0-49FF-97B6-18673CBAB5B3}"/>
              </a:ext>
            </a:extLst>
          </p:cNvPr>
          <p:cNvGrpSpPr/>
          <p:nvPr/>
        </p:nvGrpSpPr>
        <p:grpSpPr>
          <a:xfrm>
            <a:off x="7163550" y="2052497"/>
            <a:ext cx="570027" cy="570027"/>
            <a:chOff x="2282974" y="2716979"/>
            <a:chExt cx="1420812" cy="1420812"/>
          </a:xfrm>
        </p:grpSpPr>
        <p:sp>
          <p:nvSpPr>
            <p:cNvPr id="171" name="Oval 170">
              <a:extLst>
                <a:ext uri="{FF2B5EF4-FFF2-40B4-BE49-F238E27FC236}">
                  <a16:creationId xmlns:a16="http://schemas.microsoft.com/office/drawing/2014/main" id="{656ADAB3-7BAE-43C7-8B02-6B39AE9C48AE}"/>
                </a:ext>
              </a:extLst>
            </p:cNvPr>
            <p:cNvSpPr/>
            <p:nvPr/>
          </p:nvSpPr>
          <p:spPr>
            <a:xfrm flipH="1">
              <a:off x="2282974"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72" name="Oval 171">
              <a:extLst>
                <a:ext uri="{FF2B5EF4-FFF2-40B4-BE49-F238E27FC236}">
                  <a16:creationId xmlns:a16="http://schemas.microsoft.com/office/drawing/2014/main" id="{0CDA0B43-3533-40B6-B2B0-B58EB59EC8E1}"/>
                </a:ext>
              </a:extLst>
            </p:cNvPr>
            <p:cNvSpPr/>
            <p:nvPr/>
          </p:nvSpPr>
          <p:spPr>
            <a:xfrm flipH="1">
              <a:off x="2282974"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73" name="manager" title="Icon of three people with lines connecting them">
              <a:extLst>
                <a:ext uri="{FF2B5EF4-FFF2-40B4-BE49-F238E27FC236}">
                  <a16:creationId xmlns:a16="http://schemas.microsoft.com/office/drawing/2014/main" id="{0B61BB57-F9DD-4808-9391-238BC9C38AF7}"/>
                </a:ext>
              </a:extLst>
            </p:cNvPr>
            <p:cNvSpPr>
              <a:spLocks noChangeAspect="1" noEditPoints="1"/>
            </p:cNvSpPr>
            <p:nvPr/>
          </p:nvSpPr>
          <p:spPr bwMode="auto">
            <a:xfrm>
              <a:off x="2651597" y="3082888"/>
              <a:ext cx="683567" cy="688994"/>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74" name="Group 173">
            <a:extLst>
              <a:ext uri="{FF2B5EF4-FFF2-40B4-BE49-F238E27FC236}">
                <a16:creationId xmlns:a16="http://schemas.microsoft.com/office/drawing/2014/main" id="{871CFCA4-8C3D-44EC-A85F-1E607E93CE0A}"/>
              </a:ext>
            </a:extLst>
          </p:cNvPr>
          <p:cNvGrpSpPr/>
          <p:nvPr/>
        </p:nvGrpSpPr>
        <p:grpSpPr>
          <a:xfrm>
            <a:off x="5815182" y="5102586"/>
            <a:ext cx="570027" cy="570027"/>
            <a:chOff x="5782029" y="5045653"/>
            <a:chExt cx="664842" cy="664842"/>
          </a:xfrm>
        </p:grpSpPr>
        <p:sp>
          <p:nvSpPr>
            <p:cNvPr id="175" name="Oval 174">
              <a:extLst>
                <a:ext uri="{FF2B5EF4-FFF2-40B4-BE49-F238E27FC236}">
                  <a16:creationId xmlns:a16="http://schemas.microsoft.com/office/drawing/2014/main" id="{DB049CC5-A38C-41A9-AF9E-F161001653B2}"/>
                </a:ext>
              </a:extLst>
            </p:cNvPr>
            <p:cNvSpPr/>
            <p:nvPr/>
          </p:nvSpPr>
          <p:spPr>
            <a:xfrm flipH="1">
              <a:off x="5782029" y="5045653"/>
              <a:ext cx="664842" cy="66484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grpSp>
          <p:nvGrpSpPr>
            <p:cNvPr id="176" name="Group 175">
              <a:extLst>
                <a:ext uri="{FF2B5EF4-FFF2-40B4-BE49-F238E27FC236}">
                  <a16:creationId xmlns:a16="http://schemas.microsoft.com/office/drawing/2014/main" id="{27390C6B-5109-4A09-BD98-5D81332EE017}"/>
                </a:ext>
              </a:extLst>
            </p:cNvPr>
            <p:cNvGrpSpPr/>
            <p:nvPr/>
          </p:nvGrpSpPr>
          <p:grpSpPr>
            <a:xfrm>
              <a:off x="5937491" y="5205524"/>
              <a:ext cx="353918" cy="345100"/>
              <a:chOff x="11714105" y="1452088"/>
              <a:chExt cx="462104" cy="450590"/>
            </a:xfrm>
          </p:grpSpPr>
          <p:sp>
            <p:nvSpPr>
              <p:cNvPr id="177" name="Freeform: Shape 176">
                <a:extLst>
                  <a:ext uri="{FF2B5EF4-FFF2-40B4-BE49-F238E27FC236}">
                    <a16:creationId xmlns:a16="http://schemas.microsoft.com/office/drawing/2014/main" id="{38C301BD-BC03-4162-A0D5-85E51933EDE7}"/>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gradFill>
                  <a:effectLst/>
                  <a:uLnTx/>
                  <a:uFillTx/>
                  <a:latin typeface="Segoe UI Semibold"/>
                  <a:ea typeface="+mn-ea"/>
                  <a:cs typeface="+mn-cs"/>
                </a:endParaRPr>
              </a:p>
            </p:txBody>
          </p:sp>
          <p:sp>
            <p:nvSpPr>
              <p:cNvPr id="182" name="Freeform: Shape 181">
                <a:extLst>
                  <a:ext uri="{FF2B5EF4-FFF2-40B4-BE49-F238E27FC236}">
                    <a16:creationId xmlns:a16="http://schemas.microsoft.com/office/drawing/2014/main" id="{D8C1A1D9-2BE9-4CCA-AD70-57B1F28D8F67}"/>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gradFill>
                  <a:effectLst/>
                  <a:uLnTx/>
                  <a:uFillTx/>
                  <a:latin typeface="Segoe UI Semibold"/>
                  <a:ea typeface="+mn-ea"/>
                  <a:cs typeface="+mn-cs"/>
                </a:endParaRPr>
              </a:p>
            </p:txBody>
          </p:sp>
          <p:sp>
            <p:nvSpPr>
              <p:cNvPr id="183" name="Freeform: Shape 182">
                <a:extLst>
                  <a:ext uri="{FF2B5EF4-FFF2-40B4-BE49-F238E27FC236}">
                    <a16:creationId xmlns:a16="http://schemas.microsoft.com/office/drawing/2014/main" id="{F2F22516-93CD-41CD-8827-A13137A730A4}"/>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gradFill>
                  <a:effectLst/>
                  <a:uLnTx/>
                  <a:uFillTx/>
                  <a:latin typeface="Segoe UI Semibold"/>
                  <a:ea typeface="+mn-ea"/>
                  <a:cs typeface="+mn-cs"/>
                </a:endParaRPr>
              </a:p>
            </p:txBody>
          </p:sp>
        </p:grpSp>
      </p:grpSp>
      <p:grpSp>
        <p:nvGrpSpPr>
          <p:cNvPr id="184" name="Group 183">
            <a:extLst>
              <a:ext uri="{FF2B5EF4-FFF2-40B4-BE49-F238E27FC236}">
                <a16:creationId xmlns:a16="http://schemas.microsoft.com/office/drawing/2014/main" id="{5668C1EA-5F7A-4F7B-82B9-687EFAF4CC4C}"/>
              </a:ext>
            </a:extLst>
          </p:cNvPr>
          <p:cNvGrpSpPr/>
          <p:nvPr/>
        </p:nvGrpSpPr>
        <p:grpSpPr>
          <a:xfrm>
            <a:off x="4366771" y="2052497"/>
            <a:ext cx="570027" cy="570027"/>
            <a:chOff x="8047576" y="1012004"/>
            <a:chExt cx="1420812" cy="1420812"/>
          </a:xfrm>
        </p:grpSpPr>
        <p:sp>
          <p:nvSpPr>
            <p:cNvPr id="185" name="Oval 184">
              <a:extLst>
                <a:ext uri="{FF2B5EF4-FFF2-40B4-BE49-F238E27FC236}">
                  <a16:creationId xmlns:a16="http://schemas.microsoft.com/office/drawing/2014/main" id="{66F047AC-FFDD-43A1-A837-BDA68EF6D33E}"/>
                </a:ext>
              </a:extLst>
            </p:cNvPr>
            <p:cNvSpPr/>
            <p:nvPr/>
          </p:nvSpPr>
          <p:spPr>
            <a:xfrm>
              <a:off x="8047576" y="101200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86" name="Financial_E7BB" title="Icon of a chart made of vertical lines with a line tracing the top of each, turning into an arrow pointing up">
              <a:extLst>
                <a:ext uri="{FF2B5EF4-FFF2-40B4-BE49-F238E27FC236}">
                  <a16:creationId xmlns:a16="http://schemas.microsoft.com/office/drawing/2014/main" id="{2CE43C0F-34A6-4129-BF9A-4AAC6F1F843B}"/>
                </a:ext>
              </a:extLst>
            </p:cNvPr>
            <p:cNvSpPr>
              <a:spLocks noChangeAspect="1" noEditPoints="1"/>
            </p:cNvSpPr>
            <p:nvPr/>
          </p:nvSpPr>
          <p:spPr bwMode="auto">
            <a:xfrm>
              <a:off x="8412497" y="1414228"/>
              <a:ext cx="690969" cy="61636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247B12C1-B0DC-4D16-8534-E6BEB5059B46}"/>
              </a:ext>
            </a:extLst>
          </p:cNvPr>
          <p:cNvGrpSpPr/>
          <p:nvPr/>
        </p:nvGrpSpPr>
        <p:grpSpPr>
          <a:xfrm>
            <a:off x="7641620" y="3322844"/>
            <a:ext cx="570027" cy="570027"/>
            <a:chOff x="8460749" y="2716979"/>
            <a:chExt cx="1420812" cy="1420812"/>
          </a:xfrm>
        </p:grpSpPr>
        <p:sp>
          <p:nvSpPr>
            <p:cNvPr id="188" name="Oval 187">
              <a:extLst>
                <a:ext uri="{FF2B5EF4-FFF2-40B4-BE49-F238E27FC236}">
                  <a16:creationId xmlns:a16="http://schemas.microsoft.com/office/drawing/2014/main" id="{5CCB56CE-89B5-4F75-8FDD-35134DA39F88}"/>
                </a:ext>
              </a:extLst>
            </p:cNvPr>
            <p:cNvSpPr/>
            <p:nvPr/>
          </p:nvSpPr>
          <p:spPr>
            <a:xfrm>
              <a:off x="8460749"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89" name="building_5" title="Icon of a building with columns in a row and a triangular top">
              <a:extLst>
                <a:ext uri="{FF2B5EF4-FFF2-40B4-BE49-F238E27FC236}">
                  <a16:creationId xmlns:a16="http://schemas.microsoft.com/office/drawing/2014/main" id="{BD8985F3-0057-4770-9145-FCD7E2A97380}"/>
                </a:ext>
              </a:extLst>
            </p:cNvPr>
            <p:cNvSpPr>
              <a:spLocks noChangeAspect="1" noEditPoints="1"/>
            </p:cNvSpPr>
            <p:nvPr/>
          </p:nvSpPr>
          <p:spPr bwMode="auto">
            <a:xfrm>
              <a:off x="8829372" y="3134628"/>
              <a:ext cx="683567" cy="5855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90" name="Group 189">
            <a:extLst>
              <a:ext uri="{FF2B5EF4-FFF2-40B4-BE49-F238E27FC236}">
                <a16:creationId xmlns:a16="http://schemas.microsoft.com/office/drawing/2014/main" id="{3E7505B3-95DA-4FA0-87D3-A84991358C0F}"/>
              </a:ext>
            </a:extLst>
          </p:cNvPr>
          <p:cNvGrpSpPr/>
          <p:nvPr/>
        </p:nvGrpSpPr>
        <p:grpSpPr>
          <a:xfrm>
            <a:off x="7163550" y="4544038"/>
            <a:ext cx="570027" cy="570027"/>
            <a:chOff x="8047576" y="4421954"/>
            <a:chExt cx="1420812" cy="1420812"/>
          </a:xfrm>
        </p:grpSpPr>
        <p:sp>
          <p:nvSpPr>
            <p:cNvPr id="191" name="Oval 190">
              <a:extLst>
                <a:ext uri="{FF2B5EF4-FFF2-40B4-BE49-F238E27FC236}">
                  <a16:creationId xmlns:a16="http://schemas.microsoft.com/office/drawing/2014/main" id="{8154F373-C4B1-4A5B-98DB-6F014ABA7E05}"/>
                </a:ext>
              </a:extLst>
            </p:cNvPr>
            <p:cNvSpPr/>
            <p:nvPr/>
          </p:nvSpPr>
          <p:spPr>
            <a:xfrm>
              <a:off x="8047576" y="442195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grpSp>
          <p:nvGrpSpPr>
            <p:cNvPr id="192" name="Group 191">
              <a:extLst>
                <a:ext uri="{FF2B5EF4-FFF2-40B4-BE49-F238E27FC236}">
                  <a16:creationId xmlns:a16="http://schemas.microsoft.com/office/drawing/2014/main" id="{8F8BD42A-B541-4854-9F98-6981C442F0D3}"/>
                </a:ext>
              </a:extLst>
            </p:cNvPr>
            <p:cNvGrpSpPr/>
            <p:nvPr/>
          </p:nvGrpSpPr>
          <p:grpSpPr>
            <a:xfrm>
              <a:off x="8373604" y="4674656"/>
              <a:ext cx="768756" cy="895044"/>
              <a:chOff x="6123981" y="-3806466"/>
              <a:chExt cx="370081" cy="430876"/>
            </a:xfrm>
          </p:grpSpPr>
          <p:sp>
            <p:nvSpPr>
              <p:cNvPr id="193" name="Freeform: Shape 192">
                <a:extLst>
                  <a:ext uri="{FF2B5EF4-FFF2-40B4-BE49-F238E27FC236}">
                    <a16:creationId xmlns:a16="http://schemas.microsoft.com/office/drawing/2014/main" id="{C18F97BC-0891-45BE-A3A5-32D1AFE0E58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4" name="Freeform: Shape 193">
                <a:extLst>
                  <a:ext uri="{FF2B5EF4-FFF2-40B4-BE49-F238E27FC236}">
                    <a16:creationId xmlns:a16="http://schemas.microsoft.com/office/drawing/2014/main" id="{3DD542AA-7B38-4BB5-86CE-7C0CDED43D3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5" name="Freeform: Shape 194">
                <a:extLst>
                  <a:ext uri="{FF2B5EF4-FFF2-40B4-BE49-F238E27FC236}">
                    <a16:creationId xmlns:a16="http://schemas.microsoft.com/office/drawing/2014/main" id="{05F224F0-A989-47FC-AE11-8E3F570C8820}"/>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96" name="Group 195">
                <a:extLst>
                  <a:ext uri="{FF2B5EF4-FFF2-40B4-BE49-F238E27FC236}">
                    <a16:creationId xmlns:a16="http://schemas.microsoft.com/office/drawing/2014/main" id="{902908EE-F1F1-4F1A-B0A6-9387FA022870}"/>
                  </a:ext>
                </a:extLst>
              </p:cNvPr>
              <p:cNvGrpSpPr/>
              <p:nvPr/>
            </p:nvGrpSpPr>
            <p:grpSpPr>
              <a:xfrm>
                <a:off x="6218498" y="-3679546"/>
                <a:ext cx="180998" cy="186836"/>
                <a:chOff x="6979553" y="4960253"/>
                <a:chExt cx="295275" cy="304800"/>
              </a:xfrm>
            </p:grpSpPr>
            <p:sp>
              <p:nvSpPr>
                <p:cNvPr id="197" name="Freeform: Shape 196">
                  <a:extLst>
                    <a:ext uri="{FF2B5EF4-FFF2-40B4-BE49-F238E27FC236}">
                      <a16:creationId xmlns:a16="http://schemas.microsoft.com/office/drawing/2014/main" id="{D2C8F9FB-A113-4C21-B7DA-F7E9320EF181}"/>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8" name="Freeform: Shape 197">
                  <a:extLst>
                    <a:ext uri="{FF2B5EF4-FFF2-40B4-BE49-F238E27FC236}">
                      <a16:creationId xmlns:a16="http://schemas.microsoft.com/office/drawing/2014/main" id="{F2504997-AE04-4285-A9AB-2EF0410CCF46}"/>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grpSp>
      </p:grpSp>
      <p:grpSp>
        <p:nvGrpSpPr>
          <p:cNvPr id="199" name="Group 198">
            <a:extLst>
              <a:ext uri="{FF2B5EF4-FFF2-40B4-BE49-F238E27FC236}">
                <a16:creationId xmlns:a16="http://schemas.microsoft.com/office/drawing/2014/main" id="{DEA734F1-5B13-475F-8D90-B6C830D54F50}"/>
              </a:ext>
            </a:extLst>
          </p:cNvPr>
          <p:cNvGrpSpPr/>
          <p:nvPr/>
        </p:nvGrpSpPr>
        <p:grpSpPr>
          <a:xfrm>
            <a:off x="4500520" y="4544038"/>
            <a:ext cx="570027" cy="570027"/>
            <a:chOff x="8169240" y="1790598"/>
            <a:chExt cx="664842" cy="664842"/>
          </a:xfrm>
        </p:grpSpPr>
        <p:grpSp>
          <p:nvGrpSpPr>
            <p:cNvPr id="200" name="Group 199">
              <a:extLst>
                <a:ext uri="{FF2B5EF4-FFF2-40B4-BE49-F238E27FC236}">
                  <a16:creationId xmlns:a16="http://schemas.microsoft.com/office/drawing/2014/main" id="{1DFF70C3-4206-4390-85B8-58F89A2D057D}"/>
                </a:ext>
              </a:extLst>
            </p:cNvPr>
            <p:cNvGrpSpPr/>
            <p:nvPr/>
          </p:nvGrpSpPr>
          <p:grpSpPr>
            <a:xfrm>
              <a:off x="8169240" y="1790598"/>
              <a:ext cx="664842" cy="664842"/>
              <a:chOff x="8169240" y="1790598"/>
              <a:chExt cx="664842" cy="664842"/>
            </a:xfrm>
          </p:grpSpPr>
          <p:sp>
            <p:nvSpPr>
              <p:cNvPr id="202" name="Oval 201">
                <a:extLst>
                  <a:ext uri="{FF2B5EF4-FFF2-40B4-BE49-F238E27FC236}">
                    <a16:creationId xmlns:a16="http://schemas.microsoft.com/office/drawing/2014/main" id="{4D8BA028-3F1B-41E0-85D7-DE4D08041EDA}"/>
                  </a:ext>
                </a:extLst>
              </p:cNvPr>
              <p:cNvSpPr/>
              <p:nvPr/>
            </p:nvSpPr>
            <p:spPr>
              <a:xfrm>
                <a:off x="8169240" y="1790598"/>
                <a:ext cx="664842" cy="664842"/>
              </a:xfrm>
              <a:prstGeom prst="ellipse">
                <a:avLst/>
              </a:prstGeom>
              <a:solidFill>
                <a:srgbClr val="FFFFFF"/>
              </a:solidFill>
              <a:ln w="10795" cap="flat" cmpd="sng" algn="ctr">
                <a:noFill/>
                <a:prstDash val="solid"/>
              </a:ln>
              <a:effectLst/>
            </p:spPr>
          </p:sp>
          <p:sp>
            <p:nvSpPr>
              <p:cNvPr id="203" name="Graphic 291">
                <a:extLst>
                  <a:ext uri="{FF2B5EF4-FFF2-40B4-BE49-F238E27FC236}">
                    <a16:creationId xmlns:a16="http://schemas.microsoft.com/office/drawing/2014/main" id="{A5BFAC0E-B36F-4BF4-A547-AEB984CE70D2}"/>
                  </a:ext>
                </a:extLst>
              </p:cNvPr>
              <p:cNvSpPr/>
              <p:nvPr/>
            </p:nvSpPr>
            <p:spPr>
              <a:xfrm>
                <a:off x="8318382" y="1964243"/>
                <a:ext cx="366558" cy="317552"/>
              </a:xfrm>
              <a:custGeom>
                <a:avLst/>
                <a:gdLst>
                  <a:gd name="connsiteX0" fmla="*/ 831694 w 857250"/>
                  <a:gd name="connsiteY0" fmla="*/ 0 h 685800"/>
                  <a:gd name="connsiteX1" fmla="*/ 435712 w 857250"/>
                  <a:gd name="connsiteY1" fmla="*/ 0 h 685800"/>
                  <a:gd name="connsiteX2" fmla="*/ 422224 w 857250"/>
                  <a:gd name="connsiteY2" fmla="*/ 0 h 685800"/>
                  <a:gd name="connsiteX3" fmla="*/ 26260 w 857250"/>
                  <a:gd name="connsiteY3" fmla="*/ 0 h 685800"/>
                  <a:gd name="connsiteX4" fmla="*/ 0 w 857250"/>
                  <a:gd name="connsiteY4" fmla="*/ 24832 h 685800"/>
                  <a:gd name="connsiteX5" fmla="*/ 0 w 857250"/>
                  <a:gd name="connsiteY5" fmla="*/ 512950 h 685800"/>
                  <a:gd name="connsiteX6" fmla="*/ 0 w 857250"/>
                  <a:gd name="connsiteY6" fmla="*/ 514674 h 685800"/>
                  <a:gd name="connsiteX7" fmla="*/ 0 w 857250"/>
                  <a:gd name="connsiteY7" fmla="*/ 559889 h 685800"/>
                  <a:gd name="connsiteX8" fmla="*/ 0 w 857250"/>
                  <a:gd name="connsiteY8" fmla="*/ 562737 h 685800"/>
                  <a:gd name="connsiteX9" fmla="*/ 26260 w 857250"/>
                  <a:gd name="connsiteY9" fmla="*/ 588702 h 685800"/>
                  <a:gd name="connsiteX10" fmla="*/ 343405 w 857250"/>
                  <a:gd name="connsiteY10" fmla="*/ 588702 h 685800"/>
                  <a:gd name="connsiteX11" fmla="*/ 323955 w 857250"/>
                  <a:gd name="connsiteY11" fmla="*/ 648462 h 685800"/>
                  <a:gd name="connsiteX12" fmla="*/ 299876 w 857250"/>
                  <a:gd name="connsiteY12" fmla="*/ 680618 h 685800"/>
                  <a:gd name="connsiteX13" fmla="*/ 328212 w 857250"/>
                  <a:gd name="connsiteY13" fmla="*/ 686819 h 685800"/>
                  <a:gd name="connsiteX14" fmla="*/ 429349 w 857250"/>
                  <a:gd name="connsiteY14" fmla="*/ 686819 h 685800"/>
                  <a:gd name="connsiteX15" fmla="*/ 435721 w 857250"/>
                  <a:gd name="connsiteY15" fmla="*/ 686819 h 685800"/>
                  <a:gd name="connsiteX16" fmla="*/ 536858 w 857250"/>
                  <a:gd name="connsiteY16" fmla="*/ 686819 h 685800"/>
                  <a:gd name="connsiteX17" fmla="*/ 565347 w 857250"/>
                  <a:gd name="connsiteY17" fmla="*/ 678218 h 685800"/>
                  <a:gd name="connsiteX18" fmla="*/ 564633 w 857250"/>
                  <a:gd name="connsiteY18" fmla="*/ 678218 h 685800"/>
                  <a:gd name="connsiteX19" fmla="*/ 564633 w 857250"/>
                  <a:gd name="connsiteY19" fmla="*/ 676513 h 685800"/>
                  <a:gd name="connsiteX20" fmla="*/ 563890 w 857250"/>
                  <a:gd name="connsiteY20" fmla="*/ 676513 h 685800"/>
                  <a:gd name="connsiteX21" fmla="*/ 538267 w 857250"/>
                  <a:gd name="connsiteY21" fmla="*/ 648481 h 685800"/>
                  <a:gd name="connsiteX22" fmla="*/ 518827 w 857250"/>
                  <a:gd name="connsiteY22" fmla="*/ 588721 h 685800"/>
                  <a:gd name="connsiteX23" fmla="*/ 831723 w 857250"/>
                  <a:gd name="connsiteY23" fmla="*/ 588721 h 685800"/>
                  <a:gd name="connsiteX24" fmla="*/ 857260 w 857250"/>
                  <a:gd name="connsiteY24" fmla="*/ 562756 h 685800"/>
                  <a:gd name="connsiteX25" fmla="*/ 857260 w 857250"/>
                  <a:gd name="connsiteY25" fmla="*/ 559908 h 685800"/>
                  <a:gd name="connsiteX26" fmla="*/ 857260 w 857250"/>
                  <a:gd name="connsiteY26" fmla="*/ 514693 h 685800"/>
                  <a:gd name="connsiteX27" fmla="*/ 857260 w 857250"/>
                  <a:gd name="connsiteY27" fmla="*/ 512969 h 685800"/>
                  <a:gd name="connsiteX28" fmla="*/ 857260 w 857250"/>
                  <a:gd name="connsiteY28" fmla="*/ 24851 h 685800"/>
                  <a:gd name="connsiteX29" fmla="*/ 831694 w 857250"/>
                  <a:gd name="connsiteY29" fmla="*/ 0 h 685800"/>
                  <a:gd name="connsiteX30" fmla="*/ 428616 w 857250"/>
                  <a:gd name="connsiteY30" fmla="*/ 563956 h 685800"/>
                  <a:gd name="connsiteX31" fmla="*/ 411956 w 857250"/>
                  <a:gd name="connsiteY31" fmla="*/ 547297 h 685800"/>
                  <a:gd name="connsiteX32" fmla="*/ 428616 w 857250"/>
                  <a:gd name="connsiteY32" fmla="*/ 530638 h 685800"/>
                  <a:gd name="connsiteX33" fmla="*/ 445284 w 857250"/>
                  <a:gd name="connsiteY33" fmla="*/ 547297 h 685800"/>
                  <a:gd name="connsiteX34" fmla="*/ 428616 w 857250"/>
                  <a:gd name="connsiteY34" fmla="*/ 563956 h 685800"/>
                  <a:gd name="connsiteX35" fmla="*/ 821093 w 857250"/>
                  <a:gd name="connsiteY35" fmla="*/ 476822 h 685800"/>
                  <a:gd name="connsiteX36" fmla="*/ 36157 w 857250"/>
                  <a:gd name="connsiteY36" fmla="*/ 476822 h 685800"/>
                  <a:gd name="connsiteX37" fmla="*/ 36157 w 857250"/>
                  <a:gd name="connsiteY37" fmla="*/ 34442 h 685800"/>
                  <a:gd name="connsiteX38" fmla="*/ 821103 w 857250"/>
                  <a:gd name="connsiteY38" fmla="*/ 34442 h 685800"/>
                  <a:gd name="connsiteX39" fmla="*/ 821103 w 857250"/>
                  <a:gd name="connsiteY39" fmla="*/ 476822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7250" h="685800">
                    <a:moveTo>
                      <a:pt x="831694" y="0"/>
                    </a:moveTo>
                    <a:lnTo>
                      <a:pt x="435712" y="0"/>
                    </a:lnTo>
                    <a:lnTo>
                      <a:pt x="422224" y="0"/>
                    </a:lnTo>
                    <a:lnTo>
                      <a:pt x="26260" y="0"/>
                    </a:lnTo>
                    <a:cubicBezTo>
                      <a:pt x="12154" y="0"/>
                      <a:pt x="0" y="10725"/>
                      <a:pt x="0" y="24832"/>
                    </a:cubicBezTo>
                    <a:lnTo>
                      <a:pt x="0" y="512950"/>
                    </a:lnTo>
                    <a:lnTo>
                      <a:pt x="0" y="514674"/>
                    </a:lnTo>
                    <a:lnTo>
                      <a:pt x="0" y="559889"/>
                    </a:lnTo>
                    <a:lnTo>
                      <a:pt x="0" y="562737"/>
                    </a:lnTo>
                    <a:cubicBezTo>
                      <a:pt x="0" y="576834"/>
                      <a:pt x="12144" y="588702"/>
                      <a:pt x="26260" y="588702"/>
                    </a:cubicBezTo>
                    <a:lnTo>
                      <a:pt x="343405" y="588702"/>
                    </a:lnTo>
                    <a:cubicBezTo>
                      <a:pt x="343033" y="596779"/>
                      <a:pt x="340509" y="631593"/>
                      <a:pt x="323955" y="648462"/>
                    </a:cubicBezTo>
                    <a:cubicBezTo>
                      <a:pt x="310915" y="661749"/>
                      <a:pt x="292798" y="674218"/>
                      <a:pt x="299876" y="680618"/>
                    </a:cubicBezTo>
                    <a:cubicBezTo>
                      <a:pt x="301590" y="684524"/>
                      <a:pt x="309715" y="686819"/>
                      <a:pt x="328212" y="686819"/>
                    </a:cubicBezTo>
                    <a:cubicBezTo>
                      <a:pt x="369008" y="686819"/>
                      <a:pt x="413175" y="686819"/>
                      <a:pt x="429349" y="686819"/>
                    </a:cubicBezTo>
                    <a:cubicBezTo>
                      <a:pt x="433435" y="686819"/>
                      <a:pt x="435721" y="686819"/>
                      <a:pt x="435721" y="686819"/>
                    </a:cubicBezTo>
                    <a:cubicBezTo>
                      <a:pt x="451885" y="686819"/>
                      <a:pt x="496081" y="686819"/>
                      <a:pt x="536858" y="686819"/>
                    </a:cubicBezTo>
                    <a:cubicBezTo>
                      <a:pt x="557917" y="686819"/>
                      <a:pt x="565280" y="683371"/>
                      <a:pt x="565347" y="678218"/>
                    </a:cubicBezTo>
                    <a:lnTo>
                      <a:pt x="564633" y="678218"/>
                    </a:lnTo>
                    <a:lnTo>
                      <a:pt x="564633" y="676513"/>
                    </a:lnTo>
                    <a:lnTo>
                      <a:pt x="563890" y="676513"/>
                    </a:lnTo>
                    <a:cubicBezTo>
                      <a:pt x="562937" y="669569"/>
                      <a:pt x="548897" y="659282"/>
                      <a:pt x="538267" y="648481"/>
                    </a:cubicBezTo>
                    <a:cubicBezTo>
                      <a:pt x="521722" y="631612"/>
                      <a:pt x="519198" y="596808"/>
                      <a:pt x="518827" y="588721"/>
                    </a:cubicBezTo>
                    <a:lnTo>
                      <a:pt x="831723" y="588721"/>
                    </a:lnTo>
                    <a:cubicBezTo>
                      <a:pt x="845839" y="588721"/>
                      <a:pt x="857260" y="576872"/>
                      <a:pt x="857260" y="562756"/>
                    </a:cubicBezTo>
                    <a:lnTo>
                      <a:pt x="857260" y="559908"/>
                    </a:lnTo>
                    <a:lnTo>
                      <a:pt x="857260" y="514693"/>
                    </a:lnTo>
                    <a:lnTo>
                      <a:pt x="857260" y="512969"/>
                    </a:lnTo>
                    <a:lnTo>
                      <a:pt x="857260" y="24851"/>
                    </a:lnTo>
                    <a:cubicBezTo>
                      <a:pt x="857241" y="10725"/>
                      <a:pt x="845801" y="0"/>
                      <a:pt x="831694" y="0"/>
                    </a:cubicBezTo>
                    <a:close/>
                    <a:moveTo>
                      <a:pt x="428616" y="563956"/>
                    </a:moveTo>
                    <a:cubicBezTo>
                      <a:pt x="419405" y="563956"/>
                      <a:pt x="411956" y="556508"/>
                      <a:pt x="411956" y="547297"/>
                    </a:cubicBezTo>
                    <a:cubicBezTo>
                      <a:pt x="411956" y="538086"/>
                      <a:pt x="419405" y="530638"/>
                      <a:pt x="428616" y="530638"/>
                    </a:cubicBezTo>
                    <a:cubicBezTo>
                      <a:pt x="437817" y="530638"/>
                      <a:pt x="445284" y="538086"/>
                      <a:pt x="445284" y="547297"/>
                    </a:cubicBezTo>
                    <a:cubicBezTo>
                      <a:pt x="445284" y="556508"/>
                      <a:pt x="437817" y="563956"/>
                      <a:pt x="428616" y="563956"/>
                    </a:cubicBezTo>
                    <a:close/>
                    <a:moveTo>
                      <a:pt x="821093" y="476822"/>
                    </a:moveTo>
                    <a:lnTo>
                      <a:pt x="36157" y="476822"/>
                    </a:lnTo>
                    <a:lnTo>
                      <a:pt x="36157" y="34442"/>
                    </a:lnTo>
                    <a:lnTo>
                      <a:pt x="821103" y="34442"/>
                    </a:lnTo>
                    <a:lnTo>
                      <a:pt x="821103" y="476822"/>
                    </a:ln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201" name="Graphic 294">
              <a:extLst>
                <a:ext uri="{FF2B5EF4-FFF2-40B4-BE49-F238E27FC236}">
                  <a16:creationId xmlns:a16="http://schemas.microsoft.com/office/drawing/2014/main" id="{B5072E44-A002-4631-B2C4-8CF4EA778816}"/>
                </a:ext>
              </a:extLst>
            </p:cNvPr>
            <p:cNvSpPr/>
            <p:nvPr/>
          </p:nvSpPr>
          <p:spPr>
            <a:xfrm>
              <a:off x="8428073" y="2004567"/>
              <a:ext cx="147177" cy="159376"/>
            </a:xfrm>
            <a:custGeom>
              <a:avLst/>
              <a:gdLst>
                <a:gd name="connsiteX0" fmla="*/ 401641 w 800100"/>
                <a:gd name="connsiteY0" fmla="*/ 0 h 800100"/>
                <a:gd name="connsiteX1" fmla="*/ 0 w 800100"/>
                <a:gd name="connsiteY1" fmla="*/ 401641 h 800100"/>
                <a:gd name="connsiteX2" fmla="*/ 401641 w 800100"/>
                <a:gd name="connsiteY2" fmla="*/ 803272 h 800100"/>
                <a:gd name="connsiteX3" fmla="*/ 803272 w 800100"/>
                <a:gd name="connsiteY3" fmla="*/ 401641 h 800100"/>
                <a:gd name="connsiteX4" fmla="*/ 401641 w 800100"/>
                <a:gd name="connsiteY4" fmla="*/ 0 h 800100"/>
                <a:gd name="connsiteX5" fmla="*/ 698935 w 800100"/>
                <a:gd name="connsiteY5" fmla="*/ 523342 h 800100"/>
                <a:gd name="connsiteX6" fmla="*/ 574005 w 800100"/>
                <a:gd name="connsiteY6" fmla="*/ 523342 h 800100"/>
                <a:gd name="connsiteX7" fmla="*/ 581787 w 800100"/>
                <a:gd name="connsiteY7" fmla="*/ 430835 h 800100"/>
                <a:gd name="connsiteX8" fmla="*/ 721557 w 800100"/>
                <a:gd name="connsiteY8" fmla="*/ 430835 h 800100"/>
                <a:gd name="connsiteX9" fmla="*/ 698935 w 800100"/>
                <a:gd name="connsiteY9" fmla="*/ 523342 h 800100"/>
                <a:gd name="connsiteX10" fmla="*/ 431902 w 800100"/>
                <a:gd name="connsiteY10" fmla="*/ 721471 h 800100"/>
                <a:gd name="connsiteX11" fmla="*/ 401641 w 800100"/>
                <a:gd name="connsiteY11" fmla="*/ 722938 h 800100"/>
                <a:gd name="connsiteX12" fmla="*/ 371380 w 800100"/>
                <a:gd name="connsiteY12" fmla="*/ 721471 h 800100"/>
                <a:gd name="connsiteX13" fmla="*/ 300647 w 800100"/>
                <a:gd name="connsiteY13" fmla="*/ 581758 h 800100"/>
                <a:gd name="connsiteX14" fmla="*/ 502644 w 800100"/>
                <a:gd name="connsiteY14" fmla="*/ 581758 h 800100"/>
                <a:gd name="connsiteX15" fmla="*/ 431902 w 800100"/>
                <a:gd name="connsiteY15" fmla="*/ 721471 h 800100"/>
                <a:gd name="connsiteX16" fmla="*/ 288703 w 800100"/>
                <a:gd name="connsiteY16" fmla="*/ 523342 h 800100"/>
                <a:gd name="connsiteX17" fmla="*/ 279968 w 800100"/>
                <a:gd name="connsiteY17" fmla="*/ 430835 h 800100"/>
                <a:gd name="connsiteX18" fmla="*/ 523323 w 800100"/>
                <a:gd name="connsiteY18" fmla="*/ 430835 h 800100"/>
                <a:gd name="connsiteX19" fmla="*/ 514588 w 800100"/>
                <a:gd name="connsiteY19" fmla="*/ 523342 h 800100"/>
                <a:gd name="connsiteX20" fmla="*/ 288703 w 800100"/>
                <a:gd name="connsiteY20" fmla="*/ 523342 h 800100"/>
                <a:gd name="connsiteX21" fmla="*/ 104346 w 800100"/>
                <a:gd name="connsiteY21" fmla="*/ 279921 h 800100"/>
                <a:gd name="connsiteX22" fmla="*/ 229286 w 800100"/>
                <a:gd name="connsiteY22" fmla="*/ 279921 h 800100"/>
                <a:gd name="connsiteX23" fmla="*/ 221504 w 800100"/>
                <a:gd name="connsiteY23" fmla="*/ 372418 h 800100"/>
                <a:gd name="connsiteX24" fmla="*/ 81725 w 800100"/>
                <a:gd name="connsiteY24" fmla="*/ 372418 h 800100"/>
                <a:gd name="connsiteX25" fmla="*/ 104346 w 800100"/>
                <a:gd name="connsiteY25" fmla="*/ 279921 h 800100"/>
                <a:gd name="connsiteX26" fmla="*/ 371380 w 800100"/>
                <a:gd name="connsiteY26" fmla="*/ 81791 h 800100"/>
                <a:gd name="connsiteX27" fmla="*/ 401641 w 800100"/>
                <a:gd name="connsiteY27" fmla="*/ 80324 h 800100"/>
                <a:gd name="connsiteX28" fmla="*/ 431902 w 800100"/>
                <a:gd name="connsiteY28" fmla="*/ 81791 h 800100"/>
                <a:gd name="connsiteX29" fmla="*/ 502644 w 800100"/>
                <a:gd name="connsiteY29" fmla="*/ 221504 h 800100"/>
                <a:gd name="connsiteX30" fmla="*/ 300647 w 800100"/>
                <a:gd name="connsiteY30" fmla="*/ 221504 h 800100"/>
                <a:gd name="connsiteX31" fmla="*/ 371380 w 800100"/>
                <a:gd name="connsiteY31" fmla="*/ 81791 h 800100"/>
                <a:gd name="connsiteX32" fmla="*/ 514579 w 800100"/>
                <a:gd name="connsiteY32" fmla="*/ 279921 h 800100"/>
                <a:gd name="connsiteX33" fmla="*/ 523313 w 800100"/>
                <a:gd name="connsiteY33" fmla="*/ 372418 h 800100"/>
                <a:gd name="connsiteX34" fmla="*/ 279968 w 800100"/>
                <a:gd name="connsiteY34" fmla="*/ 372418 h 800100"/>
                <a:gd name="connsiteX35" fmla="*/ 288703 w 800100"/>
                <a:gd name="connsiteY35" fmla="*/ 279921 h 800100"/>
                <a:gd name="connsiteX36" fmla="*/ 514579 w 800100"/>
                <a:gd name="connsiteY36" fmla="*/ 279921 h 800100"/>
                <a:gd name="connsiteX37" fmla="*/ 81725 w 800100"/>
                <a:gd name="connsiteY37" fmla="*/ 430835 h 800100"/>
                <a:gd name="connsiteX38" fmla="*/ 221504 w 800100"/>
                <a:gd name="connsiteY38" fmla="*/ 430835 h 800100"/>
                <a:gd name="connsiteX39" fmla="*/ 229286 w 800100"/>
                <a:gd name="connsiteY39" fmla="*/ 523342 h 800100"/>
                <a:gd name="connsiteX40" fmla="*/ 104346 w 800100"/>
                <a:gd name="connsiteY40" fmla="*/ 523342 h 800100"/>
                <a:gd name="connsiteX41" fmla="*/ 81725 w 800100"/>
                <a:gd name="connsiteY41" fmla="*/ 430835 h 800100"/>
                <a:gd name="connsiteX42" fmla="*/ 581787 w 800100"/>
                <a:gd name="connsiteY42" fmla="*/ 372428 h 800100"/>
                <a:gd name="connsiteX43" fmla="*/ 574005 w 800100"/>
                <a:gd name="connsiteY43" fmla="*/ 279930 h 800100"/>
                <a:gd name="connsiteX44" fmla="*/ 698935 w 800100"/>
                <a:gd name="connsiteY44" fmla="*/ 279930 h 800100"/>
                <a:gd name="connsiteX45" fmla="*/ 721557 w 800100"/>
                <a:gd name="connsiteY45" fmla="*/ 372428 h 800100"/>
                <a:gd name="connsiteX46" fmla="*/ 581787 w 800100"/>
                <a:gd name="connsiteY46" fmla="*/ 372428 h 800100"/>
                <a:gd name="connsiteX47" fmla="*/ 667569 w 800100"/>
                <a:gd name="connsiteY47" fmla="*/ 221504 h 800100"/>
                <a:gd name="connsiteX48" fmla="*/ 563251 w 800100"/>
                <a:gd name="connsiteY48" fmla="*/ 221504 h 800100"/>
                <a:gd name="connsiteX49" fmla="*/ 520789 w 800100"/>
                <a:gd name="connsiteY49" fmla="*/ 103318 h 800100"/>
                <a:gd name="connsiteX50" fmla="*/ 667569 w 800100"/>
                <a:gd name="connsiteY50" fmla="*/ 221504 h 800100"/>
                <a:gd name="connsiteX51" fmla="*/ 282492 w 800100"/>
                <a:gd name="connsiteY51" fmla="*/ 103318 h 800100"/>
                <a:gd name="connsiteX52" fmla="*/ 240030 w 800100"/>
                <a:gd name="connsiteY52" fmla="*/ 221504 h 800100"/>
                <a:gd name="connsiteX53" fmla="*/ 135712 w 800100"/>
                <a:gd name="connsiteY53" fmla="*/ 221504 h 800100"/>
                <a:gd name="connsiteX54" fmla="*/ 282492 w 800100"/>
                <a:gd name="connsiteY54" fmla="*/ 103318 h 800100"/>
                <a:gd name="connsiteX55" fmla="*/ 135712 w 800100"/>
                <a:gd name="connsiteY55" fmla="*/ 581758 h 800100"/>
                <a:gd name="connsiteX56" fmla="*/ 240030 w 800100"/>
                <a:gd name="connsiteY56" fmla="*/ 581758 h 800100"/>
                <a:gd name="connsiteX57" fmla="*/ 282492 w 800100"/>
                <a:gd name="connsiteY57" fmla="*/ 699935 h 800100"/>
                <a:gd name="connsiteX58" fmla="*/ 135712 w 800100"/>
                <a:gd name="connsiteY58" fmla="*/ 581758 h 800100"/>
                <a:gd name="connsiteX59" fmla="*/ 520789 w 800100"/>
                <a:gd name="connsiteY59" fmla="*/ 699935 h 800100"/>
                <a:gd name="connsiteX60" fmla="*/ 563251 w 800100"/>
                <a:gd name="connsiteY60" fmla="*/ 581758 h 800100"/>
                <a:gd name="connsiteX61" fmla="*/ 667569 w 800100"/>
                <a:gd name="connsiteY61" fmla="*/ 581758 h 800100"/>
                <a:gd name="connsiteX62" fmla="*/ 520789 w 800100"/>
                <a:gd name="connsiteY62" fmla="*/ 69993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00100" h="800100">
                  <a:moveTo>
                    <a:pt x="401641" y="0"/>
                  </a:moveTo>
                  <a:cubicBezTo>
                    <a:pt x="180175" y="0"/>
                    <a:pt x="0" y="180175"/>
                    <a:pt x="0" y="401641"/>
                  </a:cubicBezTo>
                  <a:cubicBezTo>
                    <a:pt x="0" y="623107"/>
                    <a:pt x="180175" y="803272"/>
                    <a:pt x="401641" y="803272"/>
                  </a:cubicBezTo>
                  <a:cubicBezTo>
                    <a:pt x="623106" y="803272"/>
                    <a:pt x="803272" y="623107"/>
                    <a:pt x="803272" y="401641"/>
                  </a:cubicBezTo>
                  <a:cubicBezTo>
                    <a:pt x="803272" y="180175"/>
                    <a:pt x="623106" y="0"/>
                    <a:pt x="401641" y="0"/>
                  </a:cubicBezTo>
                  <a:close/>
                  <a:moveTo>
                    <a:pt x="698935" y="523342"/>
                  </a:moveTo>
                  <a:lnTo>
                    <a:pt x="574005" y="523342"/>
                  </a:lnTo>
                  <a:cubicBezTo>
                    <a:pt x="578158" y="494071"/>
                    <a:pt x="580787" y="463106"/>
                    <a:pt x="581787" y="430835"/>
                  </a:cubicBezTo>
                  <a:lnTo>
                    <a:pt x="721557" y="430835"/>
                  </a:lnTo>
                  <a:cubicBezTo>
                    <a:pt x="718614" y="463296"/>
                    <a:pt x="710841" y="494367"/>
                    <a:pt x="698935" y="523342"/>
                  </a:cubicBezTo>
                  <a:close/>
                  <a:moveTo>
                    <a:pt x="431902" y="721471"/>
                  </a:moveTo>
                  <a:cubicBezTo>
                    <a:pt x="421929" y="722405"/>
                    <a:pt x="411851" y="722938"/>
                    <a:pt x="401641" y="722938"/>
                  </a:cubicBezTo>
                  <a:cubicBezTo>
                    <a:pt x="391430" y="722938"/>
                    <a:pt x="381352" y="722395"/>
                    <a:pt x="371380" y="721471"/>
                  </a:cubicBezTo>
                  <a:cubicBezTo>
                    <a:pt x="344062" y="699564"/>
                    <a:pt x="318011" y="649738"/>
                    <a:pt x="300647" y="581758"/>
                  </a:cubicBezTo>
                  <a:lnTo>
                    <a:pt x="502644" y="581758"/>
                  </a:lnTo>
                  <a:cubicBezTo>
                    <a:pt x="485261" y="649738"/>
                    <a:pt x="459210" y="699564"/>
                    <a:pt x="431902" y="721471"/>
                  </a:cubicBezTo>
                  <a:close/>
                  <a:moveTo>
                    <a:pt x="288703" y="523342"/>
                  </a:moveTo>
                  <a:cubicBezTo>
                    <a:pt x="284150" y="494500"/>
                    <a:pt x="281111" y="463506"/>
                    <a:pt x="279968" y="430835"/>
                  </a:cubicBezTo>
                  <a:lnTo>
                    <a:pt x="523323" y="430835"/>
                  </a:lnTo>
                  <a:cubicBezTo>
                    <a:pt x="522170" y="463506"/>
                    <a:pt x="519141" y="494500"/>
                    <a:pt x="514588" y="523342"/>
                  </a:cubicBezTo>
                  <a:lnTo>
                    <a:pt x="288703" y="523342"/>
                  </a:lnTo>
                  <a:close/>
                  <a:moveTo>
                    <a:pt x="104346" y="279921"/>
                  </a:moveTo>
                  <a:lnTo>
                    <a:pt x="229286" y="279921"/>
                  </a:lnTo>
                  <a:cubicBezTo>
                    <a:pt x="225142" y="309191"/>
                    <a:pt x="222514" y="340147"/>
                    <a:pt x="221504" y="372418"/>
                  </a:cubicBezTo>
                  <a:lnTo>
                    <a:pt x="81725" y="372418"/>
                  </a:lnTo>
                  <a:cubicBezTo>
                    <a:pt x="84658" y="339966"/>
                    <a:pt x="92440" y="308886"/>
                    <a:pt x="104346" y="279921"/>
                  </a:cubicBezTo>
                  <a:close/>
                  <a:moveTo>
                    <a:pt x="371380" y="81791"/>
                  </a:moveTo>
                  <a:cubicBezTo>
                    <a:pt x="381352" y="80858"/>
                    <a:pt x="391430" y="80324"/>
                    <a:pt x="401641" y="80324"/>
                  </a:cubicBezTo>
                  <a:cubicBezTo>
                    <a:pt x="411851" y="80324"/>
                    <a:pt x="421929" y="80858"/>
                    <a:pt x="431902" y="81791"/>
                  </a:cubicBezTo>
                  <a:cubicBezTo>
                    <a:pt x="459210" y="103689"/>
                    <a:pt x="485270" y="153524"/>
                    <a:pt x="502644" y="221504"/>
                  </a:cubicBezTo>
                  <a:lnTo>
                    <a:pt x="300647" y="221504"/>
                  </a:lnTo>
                  <a:cubicBezTo>
                    <a:pt x="318021" y="153524"/>
                    <a:pt x="344072" y="103689"/>
                    <a:pt x="371380" y="81791"/>
                  </a:cubicBezTo>
                  <a:close/>
                  <a:moveTo>
                    <a:pt x="514579" y="279921"/>
                  </a:moveTo>
                  <a:cubicBezTo>
                    <a:pt x="519132" y="308762"/>
                    <a:pt x="522161" y="339757"/>
                    <a:pt x="523313" y="372418"/>
                  </a:cubicBezTo>
                  <a:lnTo>
                    <a:pt x="279968" y="372418"/>
                  </a:lnTo>
                  <a:cubicBezTo>
                    <a:pt x="281121" y="339757"/>
                    <a:pt x="284150" y="308753"/>
                    <a:pt x="288703" y="279921"/>
                  </a:cubicBezTo>
                  <a:lnTo>
                    <a:pt x="514579" y="279921"/>
                  </a:lnTo>
                  <a:close/>
                  <a:moveTo>
                    <a:pt x="81725" y="430835"/>
                  </a:moveTo>
                  <a:lnTo>
                    <a:pt x="221504" y="430835"/>
                  </a:lnTo>
                  <a:cubicBezTo>
                    <a:pt x="222504" y="463106"/>
                    <a:pt x="225142" y="494071"/>
                    <a:pt x="229286" y="523342"/>
                  </a:cubicBezTo>
                  <a:lnTo>
                    <a:pt x="104346" y="523342"/>
                  </a:lnTo>
                  <a:cubicBezTo>
                    <a:pt x="92440" y="494367"/>
                    <a:pt x="84658" y="463296"/>
                    <a:pt x="81725" y="430835"/>
                  </a:cubicBezTo>
                  <a:close/>
                  <a:moveTo>
                    <a:pt x="581787" y="372428"/>
                  </a:moveTo>
                  <a:cubicBezTo>
                    <a:pt x="580787" y="340157"/>
                    <a:pt x="578148" y="309191"/>
                    <a:pt x="574005" y="279930"/>
                  </a:cubicBezTo>
                  <a:lnTo>
                    <a:pt x="698935" y="279930"/>
                  </a:lnTo>
                  <a:cubicBezTo>
                    <a:pt x="710841" y="308896"/>
                    <a:pt x="718614" y="339976"/>
                    <a:pt x="721557" y="372428"/>
                  </a:cubicBezTo>
                  <a:lnTo>
                    <a:pt x="581787" y="372428"/>
                  </a:lnTo>
                  <a:close/>
                  <a:moveTo>
                    <a:pt x="667569" y="221504"/>
                  </a:moveTo>
                  <a:lnTo>
                    <a:pt x="563251" y="221504"/>
                  </a:lnTo>
                  <a:cubicBezTo>
                    <a:pt x="552793" y="175851"/>
                    <a:pt x="538363" y="135855"/>
                    <a:pt x="520789" y="103318"/>
                  </a:cubicBezTo>
                  <a:cubicBezTo>
                    <a:pt x="580692" y="127330"/>
                    <a:pt x="631755" y="168812"/>
                    <a:pt x="667569" y="221504"/>
                  </a:cubicBezTo>
                  <a:close/>
                  <a:moveTo>
                    <a:pt x="282492" y="103318"/>
                  </a:moveTo>
                  <a:cubicBezTo>
                    <a:pt x="264919" y="135855"/>
                    <a:pt x="250488" y="175841"/>
                    <a:pt x="240030" y="221504"/>
                  </a:cubicBezTo>
                  <a:lnTo>
                    <a:pt x="135712" y="221504"/>
                  </a:lnTo>
                  <a:cubicBezTo>
                    <a:pt x="171517" y="168812"/>
                    <a:pt x="222599" y="127330"/>
                    <a:pt x="282492" y="103318"/>
                  </a:cubicBezTo>
                  <a:close/>
                  <a:moveTo>
                    <a:pt x="135712" y="581758"/>
                  </a:moveTo>
                  <a:lnTo>
                    <a:pt x="240030" y="581758"/>
                  </a:lnTo>
                  <a:cubicBezTo>
                    <a:pt x="250488" y="627412"/>
                    <a:pt x="264919" y="667407"/>
                    <a:pt x="282492" y="699935"/>
                  </a:cubicBezTo>
                  <a:cubicBezTo>
                    <a:pt x="222599" y="675932"/>
                    <a:pt x="171517" y="634451"/>
                    <a:pt x="135712" y="581758"/>
                  </a:cubicBezTo>
                  <a:close/>
                  <a:moveTo>
                    <a:pt x="520789" y="699935"/>
                  </a:moveTo>
                  <a:cubicBezTo>
                    <a:pt x="538363" y="667407"/>
                    <a:pt x="552793" y="627412"/>
                    <a:pt x="563251" y="581758"/>
                  </a:cubicBezTo>
                  <a:lnTo>
                    <a:pt x="667569" y="581758"/>
                  </a:lnTo>
                  <a:cubicBezTo>
                    <a:pt x="631755" y="634451"/>
                    <a:pt x="580692" y="675932"/>
                    <a:pt x="520789" y="699935"/>
                  </a:cubicBezTo>
                  <a:close/>
                </a:path>
              </a:pathLst>
            </a:custGeom>
            <a:solidFill>
              <a:srgbClr val="505050"/>
            </a:solidFill>
            <a:ln w="9525" cap="sq">
              <a:no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83000">
                      <a:prstClr val="white"/>
                    </a:gs>
                    <a:gs pos="100000">
                      <a:prstClr val="white"/>
                    </a:gs>
                  </a:gsLst>
                  <a:lin ang="5400000" scaled="1"/>
                </a:gradFill>
                <a:effectLst/>
                <a:uLnTx/>
                <a:uFillTx/>
                <a:latin typeface="Segoe UI Semibold"/>
                <a:ea typeface="+mn-ea"/>
                <a:cs typeface="+mn-cs"/>
              </a:endParaRPr>
            </a:p>
          </p:txBody>
        </p:sp>
      </p:grpSp>
      <p:sp>
        <p:nvSpPr>
          <p:cNvPr id="211" name="Freeform: Shape 210">
            <a:extLst>
              <a:ext uri="{FF2B5EF4-FFF2-40B4-BE49-F238E27FC236}">
                <a16:creationId xmlns:a16="http://schemas.microsoft.com/office/drawing/2014/main" id="{ACA61ACA-5808-4FE6-9BF9-8CAE34E076F5}"/>
              </a:ext>
            </a:extLst>
          </p:cNvPr>
          <p:cNvSpPr/>
          <p:nvPr/>
        </p:nvSpPr>
        <p:spPr>
          <a:xfrm>
            <a:off x="1294445" y="2142282"/>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Marketing</a:t>
            </a:r>
          </a:p>
        </p:txBody>
      </p:sp>
      <p:sp>
        <p:nvSpPr>
          <p:cNvPr id="212" name="Freeform: Shape 211">
            <a:extLst>
              <a:ext uri="{FF2B5EF4-FFF2-40B4-BE49-F238E27FC236}">
                <a16:creationId xmlns:a16="http://schemas.microsoft.com/office/drawing/2014/main" id="{FB343914-A92B-4F13-A844-9871A7FC7996}"/>
              </a:ext>
            </a:extLst>
          </p:cNvPr>
          <p:cNvSpPr/>
          <p:nvPr/>
        </p:nvSpPr>
        <p:spPr>
          <a:xfrm>
            <a:off x="8431084" y="3448555"/>
            <a:ext cx="2597901" cy="332399"/>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Finance</a:t>
            </a:r>
          </a:p>
        </p:txBody>
      </p:sp>
      <p:sp>
        <p:nvSpPr>
          <p:cNvPr id="213" name="Freeform: Shape 212">
            <a:extLst>
              <a:ext uri="{FF2B5EF4-FFF2-40B4-BE49-F238E27FC236}">
                <a16:creationId xmlns:a16="http://schemas.microsoft.com/office/drawing/2014/main" id="{A9A407D5-8A08-476C-907F-20ECB2834BC8}"/>
              </a:ext>
            </a:extLst>
          </p:cNvPr>
          <p:cNvSpPr/>
          <p:nvPr/>
        </p:nvSpPr>
        <p:spPr>
          <a:xfrm>
            <a:off x="7953595" y="468397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Operations</a:t>
            </a:r>
          </a:p>
        </p:txBody>
      </p:sp>
      <p:sp>
        <p:nvSpPr>
          <p:cNvPr id="214" name="Freeform: Shape 213">
            <a:extLst>
              <a:ext uri="{FF2B5EF4-FFF2-40B4-BE49-F238E27FC236}">
                <a16:creationId xmlns:a16="http://schemas.microsoft.com/office/drawing/2014/main" id="{4C156E46-6BD6-4451-B60D-80102811BF56}"/>
              </a:ext>
            </a:extLst>
          </p:cNvPr>
          <p:cNvSpPr/>
          <p:nvPr/>
        </p:nvSpPr>
        <p:spPr>
          <a:xfrm flipH="1">
            <a:off x="4670298" y="1053472"/>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Sales</a:t>
            </a:r>
          </a:p>
        </p:txBody>
      </p:sp>
      <p:sp>
        <p:nvSpPr>
          <p:cNvPr id="215" name="Freeform: Shape 214">
            <a:extLst>
              <a:ext uri="{FF2B5EF4-FFF2-40B4-BE49-F238E27FC236}">
                <a16:creationId xmlns:a16="http://schemas.microsoft.com/office/drawing/2014/main" id="{2CE3ABC2-1546-43DE-BC82-9884E076581A}"/>
              </a:ext>
            </a:extLst>
          </p:cNvPr>
          <p:cNvSpPr/>
          <p:nvPr/>
        </p:nvSpPr>
        <p:spPr>
          <a:xfrm flipH="1">
            <a:off x="7875819" y="2142282"/>
            <a:ext cx="2597901" cy="332399"/>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Talent</a:t>
            </a:r>
          </a:p>
        </p:txBody>
      </p:sp>
      <p:sp>
        <p:nvSpPr>
          <p:cNvPr id="216" name="Freeform: Shape 215">
            <a:extLst>
              <a:ext uri="{FF2B5EF4-FFF2-40B4-BE49-F238E27FC236}">
                <a16:creationId xmlns:a16="http://schemas.microsoft.com/office/drawing/2014/main" id="{CC313EDB-30BB-4D18-8A23-E6BDC958741F}"/>
              </a:ext>
            </a:extLst>
          </p:cNvPr>
          <p:cNvSpPr/>
          <p:nvPr/>
        </p:nvSpPr>
        <p:spPr>
          <a:xfrm flipH="1">
            <a:off x="921787" y="344855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Service</a:t>
            </a:r>
          </a:p>
        </p:txBody>
      </p:sp>
      <p:sp>
        <p:nvSpPr>
          <p:cNvPr id="217" name="Freeform: Shape 216">
            <a:extLst>
              <a:ext uri="{FF2B5EF4-FFF2-40B4-BE49-F238E27FC236}">
                <a16:creationId xmlns:a16="http://schemas.microsoft.com/office/drawing/2014/main" id="{8F55F77C-CCCA-4FBA-BAC8-D15F262C2AA6}"/>
              </a:ext>
            </a:extLst>
          </p:cNvPr>
          <p:cNvSpPr/>
          <p:nvPr/>
        </p:nvSpPr>
        <p:spPr>
          <a:xfrm>
            <a:off x="1384386" y="468397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Commerce</a:t>
            </a:r>
          </a:p>
        </p:txBody>
      </p:sp>
    </p:spTree>
    <p:extLst>
      <p:ext uri="{BB962C8B-B14F-4D97-AF65-F5344CB8AC3E}">
        <p14:creationId xmlns:p14="http://schemas.microsoft.com/office/powerpoint/2010/main" val="212051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09907 L 0 4.81481E-6 " pathEditMode="relative" rAng="0" ptsTypes="AA">
                                      <p:cBhvr>
                                        <p:cTn id="9" dur="750" fill="hold"/>
                                        <p:tgtEl>
                                          <p:spTgt spid="4"/>
                                        </p:tgtEl>
                                        <p:attrNameLst>
                                          <p:attrName>ppt_x</p:attrName>
                                          <p:attrName>ppt_y</p:attrName>
                                        </p:attrNameLst>
                                      </p:cBhvr>
                                      <p:rCtr x="0" y="-4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100">
            <a:extLst>
              <a:ext uri="{FF2B5EF4-FFF2-40B4-BE49-F238E27FC236}">
                <a16:creationId xmlns:a16="http://schemas.microsoft.com/office/drawing/2014/main" id="{D1C15257-A1B2-4991-88F6-E2424F885B6E}"/>
              </a:ext>
            </a:extLst>
          </p:cNvPr>
          <p:cNvGraphicFramePr>
            <a:graphicFrameLocks noGrp="1"/>
          </p:cNvGraphicFramePr>
          <p:nvPr/>
        </p:nvGraphicFramePr>
        <p:xfrm>
          <a:off x="584200" y="2251290"/>
          <a:ext cx="11023600" cy="4251960"/>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502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42900">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42900">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42900">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502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502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784089"/>
                  </a:ext>
                </a:extLst>
              </a:tr>
              <a:tr h="34290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91440" marB="9144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537141"/>
                  </a:ext>
                </a:extLst>
              </a:tr>
            </a:tbl>
          </a:graphicData>
        </a:graphic>
      </p:graphicFrame>
      <p:sp>
        <p:nvSpPr>
          <p:cNvPr id="120" name="Rectangle 119">
            <a:extLst>
              <a:ext uri="{FF2B5EF4-FFF2-40B4-BE49-F238E27FC236}">
                <a16:creationId xmlns:a16="http://schemas.microsoft.com/office/drawing/2014/main" id="{18163B29-6C79-40F4-8D0E-38BBA8F15EEE}"/>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117" name="Rectangle 116">
            <a:extLst>
              <a:ext uri="{FF2B5EF4-FFF2-40B4-BE49-F238E27FC236}">
                <a16:creationId xmlns:a16="http://schemas.microsoft.com/office/drawing/2014/main" id="{8A1906BF-46B3-409A-AC87-43BD1590C9F0}"/>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118" name="Rectangle 117">
            <a:extLst>
              <a:ext uri="{FF2B5EF4-FFF2-40B4-BE49-F238E27FC236}">
                <a16:creationId xmlns:a16="http://schemas.microsoft.com/office/drawing/2014/main" id="{EFB2ACD7-BAD8-4F68-AE33-B8C59D9628B5}"/>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115" name="Rectangle 114">
            <a:extLst>
              <a:ext uri="{FF2B5EF4-FFF2-40B4-BE49-F238E27FC236}">
                <a16:creationId xmlns:a16="http://schemas.microsoft.com/office/drawing/2014/main" id="{77B52666-6FEE-4F11-B1AE-B5A077B4731E}"/>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116" name="Rectangle 115">
            <a:extLst>
              <a:ext uri="{FF2B5EF4-FFF2-40B4-BE49-F238E27FC236}">
                <a16:creationId xmlns:a16="http://schemas.microsoft.com/office/drawing/2014/main" id="{839DB151-CFD4-4FA4-8EDE-8123FE344AD3}"/>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6" name="Group 5">
            <a:extLst>
              <a:ext uri="{FF2B5EF4-FFF2-40B4-BE49-F238E27FC236}">
                <a16:creationId xmlns:a16="http://schemas.microsoft.com/office/drawing/2014/main" id="{07A334DD-7734-478D-AC59-2E44F8C9E70E}"/>
              </a:ext>
            </a:extLst>
          </p:cNvPr>
          <p:cNvGrpSpPr/>
          <p:nvPr/>
        </p:nvGrpSpPr>
        <p:grpSpPr>
          <a:xfrm>
            <a:off x="1432944" y="1680239"/>
            <a:ext cx="9321033" cy="506217"/>
            <a:chOff x="1432944" y="1680239"/>
            <a:chExt cx="9321033" cy="506217"/>
          </a:xfrm>
        </p:grpSpPr>
        <p:grpSp>
          <p:nvGrpSpPr>
            <p:cNvPr id="122" name="Group 121">
              <a:extLst>
                <a:ext uri="{FF2B5EF4-FFF2-40B4-BE49-F238E27FC236}">
                  <a16:creationId xmlns:a16="http://schemas.microsoft.com/office/drawing/2014/main" id="{E33328DA-1B70-4754-B651-3479EF75C463}"/>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153" name="Oval 152">
                <a:extLst>
                  <a:ext uri="{FF2B5EF4-FFF2-40B4-BE49-F238E27FC236}">
                    <a16:creationId xmlns:a16="http://schemas.microsoft.com/office/drawing/2014/main" id="{297A6598-194C-4FAB-BFAA-67EA4D0DD817}"/>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154" name="building_5" title="Icon of a building with columns in a row and a triangular top">
                <a:extLst>
                  <a:ext uri="{FF2B5EF4-FFF2-40B4-BE49-F238E27FC236}">
                    <a16:creationId xmlns:a16="http://schemas.microsoft.com/office/drawing/2014/main" id="{1473978B-0BBA-4908-BBAB-096E588D2D3C}"/>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123" name="Group 122">
              <a:extLst>
                <a:ext uri="{FF2B5EF4-FFF2-40B4-BE49-F238E27FC236}">
                  <a16:creationId xmlns:a16="http://schemas.microsoft.com/office/drawing/2014/main" id="{7EFD5B55-69B4-4412-8649-AA4C3A4AF56E}"/>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145" name="Oval 144">
                <a:extLst>
                  <a:ext uri="{FF2B5EF4-FFF2-40B4-BE49-F238E27FC236}">
                    <a16:creationId xmlns:a16="http://schemas.microsoft.com/office/drawing/2014/main" id="{9E40C731-86A4-4416-B2E7-11CFE9A2C853}"/>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146" name="Group 145">
                <a:extLst>
                  <a:ext uri="{FF2B5EF4-FFF2-40B4-BE49-F238E27FC236}">
                    <a16:creationId xmlns:a16="http://schemas.microsoft.com/office/drawing/2014/main" id="{05617D26-7899-4DF4-B476-F62C996D3DA1}"/>
                  </a:ext>
                </a:extLst>
              </p:cNvPr>
              <p:cNvGrpSpPr/>
              <p:nvPr/>
            </p:nvGrpSpPr>
            <p:grpSpPr>
              <a:xfrm>
                <a:off x="7170733" y="1698284"/>
                <a:ext cx="466923" cy="543625"/>
                <a:chOff x="6123981" y="-3806466"/>
                <a:chExt cx="370081" cy="430876"/>
              </a:xfrm>
            </p:grpSpPr>
            <p:sp>
              <p:nvSpPr>
                <p:cNvPr id="147" name="Freeform: Shape 146">
                  <a:extLst>
                    <a:ext uri="{FF2B5EF4-FFF2-40B4-BE49-F238E27FC236}">
                      <a16:creationId xmlns:a16="http://schemas.microsoft.com/office/drawing/2014/main" id="{42DEA766-AA93-47DC-81B2-4EC93280884F}"/>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148" name="Freeform: Shape 147">
                  <a:extLst>
                    <a:ext uri="{FF2B5EF4-FFF2-40B4-BE49-F238E27FC236}">
                      <a16:creationId xmlns:a16="http://schemas.microsoft.com/office/drawing/2014/main" id="{FE475D6A-BBAC-4C03-8393-E076EFC14C5C}"/>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149" name="Freeform: Shape 148">
                  <a:extLst>
                    <a:ext uri="{FF2B5EF4-FFF2-40B4-BE49-F238E27FC236}">
                      <a16:creationId xmlns:a16="http://schemas.microsoft.com/office/drawing/2014/main" id="{0B250A8A-6D0D-4479-B522-14062CD17FFD}"/>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150" name="Group 149">
                  <a:extLst>
                    <a:ext uri="{FF2B5EF4-FFF2-40B4-BE49-F238E27FC236}">
                      <a16:creationId xmlns:a16="http://schemas.microsoft.com/office/drawing/2014/main" id="{B7A3350D-9CF9-481E-8833-74EB5AD390B3}"/>
                    </a:ext>
                  </a:extLst>
                </p:cNvPr>
                <p:cNvGrpSpPr/>
                <p:nvPr/>
              </p:nvGrpSpPr>
              <p:grpSpPr>
                <a:xfrm>
                  <a:off x="6218498" y="-3679546"/>
                  <a:ext cx="180998" cy="186836"/>
                  <a:chOff x="6979553" y="4960253"/>
                  <a:chExt cx="295275" cy="304800"/>
                </a:xfrm>
              </p:grpSpPr>
              <p:sp>
                <p:nvSpPr>
                  <p:cNvPr id="151" name="Freeform: Shape 150">
                    <a:extLst>
                      <a:ext uri="{FF2B5EF4-FFF2-40B4-BE49-F238E27FC236}">
                        <a16:creationId xmlns:a16="http://schemas.microsoft.com/office/drawing/2014/main" id="{2F73280C-651D-4B32-A122-8D75C4054C08}"/>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152" name="Freeform: Shape 151">
                    <a:extLst>
                      <a:ext uri="{FF2B5EF4-FFF2-40B4-BE49-F238E27FC236}">
                        <a16:creationId xmlns:a16="http://schemas.microsoft.com/office/drawing/2014/main" id="{A69E729C-701B-4584-A683-64B1AC41C53E}"/>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124" name="Group 123">
              <a:extLst>
                <a:ext uri="{FF2B5EF4-FFF2-40B4-BE49-F238E27FC236}">
                  <a16:creationId xmlns:a16="http://schemas.microsoft.com/office/drawing/2014/main" id="{8D691F13-DB7E-4C71-9153-7A56AC4E5040}"/>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143" name="Oval 142">
                <a:extLst>
                  <a:ext uri="{FF2B5EF4-FFF2-40B4-BE49-F238E27FC236}">
                    <a16:creationId xmlns:a16="http://schemas.microsoft.com/office/drawing/2014/main" id="{4A39A95C-220D-4483-9C87-D6866D708157}"/>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144" name="Freeform 96" title="Icon of a gear with a wrench">
                <a:extLst>
                  <a:ext uri="{FF2B5EF4-FFF2-40B4-BE49-F238E27FC236}">
                    <a16:creationId xmlns:a16="http://schemas.microsoft.com/office/drawing/2014/main" id="{E16FC187-8A9F-46DB-BE6E-25C7B9724F49}"/>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125" name="Group 124">
              <a:extLst>
                <a:ext uri="{FF2B5EF4-FFF2-40B4-BE49-F238E27FC236}">
                  <a16:creationId xmlns:a16="http://schemas.microsoft.com/office/drawing/2014/main" id="{0E68FD12-C484-432F-9E6E-8C68D3BD3BC9}"/>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141" name="Oval 140">
                <a:extLst>
                  <a:ext uri="{FF2B5EF4-FFF2-40B4-BE49-F238E27FC236}">
                    <a16:creationId xmlns:a16="http://schemas.microsoft.com/office/drawing/2014/main" id="{0AF96153-57AF-4EC4-9CA9-12926F62738B}"/>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142" name="LineChart_E9E6" title="Icon of a line chart with points of varying heights">
                <a:extLst>
                  <a:ext uri="{FF2B5EF4-FFF2-40B4-BE49-F238E27FC236}">
                    <a16:creationId xmlns:a16="http://schemas.microsoft.com/office/drawing/2014/main" id="{22125AC5-BC4D-46A0-BC25-FA390C8C004F}"/>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12" name="Group 11">
              <a:extLst>
                <a:ext uri="{FF2B5EF4-FFF2-40B4-BE49-F238E27FC236}">
                  <a16:creationId xmlns:a16="http://schemas.microsoft.com/office/drawing/2014/main" id="{B3F84541-405E-47C3-B284-1E8DD0375EAB}"/>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139" name="Oval 138">
                <a:extLst>
                  <a:ext uri="{FF2B5EF4-FFF2-40B4-BE49-F238E27FC236}">
                    <a16:creationId xmlns:a16="http://schemas.microsoft.com/office/drawing/2014/main" id="{F81F587A-D811-432F-B2C1-87D312F2D448}"/>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140" name="manager" title="Icon of three people with lines connecting them">
                <a:extLst>
                  <a:ext uri="{FF2B5EF4-FFF2-40B4-BE49-F238E27FC236}">
                    <a16:creationId xmlns:a16="http://schemas.microsoft.com/office/drawing/2014/main" id="{B9964A59-6F8A-4AB0-93E2-D5F455DC0522}"/>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sp>
        <p:nvSpPr>
          <p:cNvPr id="4" name="Title 3">
            <a:extLst>
              <a:ext uri="{FF2B5EF4-FFF2-40B4-BE49-F238E27FC236}">
                <a16:creationId xmlns:a16="http://schemas.microsoft.com/office/drawing/2014/main" id="{9995ACD2-3AE8-45FC-BB55-455012E3E34B}"/>
              </a:ext>
            </a:extLst>
          </p:cNvPr>
          <p:cNvSpPr>
            <a:spLocks noGrp="1"/>
          </p:cNvSpPr>
          <p:nvPr>
            <p:ph type="title"/>
          </p:nvPr>
        </p:nvSpPr>
        <p:spPr/>
        <p:txBody>
          <a:bodyPr/>
          <a:lstStyle/>
          <a:p>
            <a:r>
              <a:rPr lang="en-US">
                <a:solidFill>
                  <a:schemeClr val="tx1"/>
                </a:solidFill>
              </a:rPr>
              <a:t>The world’s connected AI business cloud</a:t>
            </a:r>
          </a:p>
        </p:txBody>
      </p:sp>
      <p:sp>
        <p:nvSpPr>
          <p:cNvPr id="93" name="Title 2" descr="The world's connected AI business cloud">
            <a:extLst>
              <a:ext uri="{FF2B5EF4-FFF2-40B4-BE49-F238E27FC236}">
                <a16:creationId xmlns:a16="http://schemas.microsoft.com/office/drawing/2014/main" id="{5B47A7EE-6DF2-4E90-8325-EA1FD9DFF4BC}"/>
              </a:ext>
            </a:extLst>
          </p:cNvPr>
          <p:cNvSpPr txBox="1">
            <a:spLocks/>
          </p:cNvSpPr>
          <p:nvPr/>
        </p:nvSpPr>
        <p:spPr>
          <a:xfrm>
            <a:off x="636106" y="348897"/>
            <a:ext cx="10919790" cy="681098"/>
          </a:xfrm>
          <a:prstGeom prst="rect">
            <a:avLst/>
          </a:prstGeom>
        </p:spPr>
        <p:txBody>
          <a:bodyPr lIns="0" tIns="0" rIns="0" bIns="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4000" b="1" i="0" u="none" strike="noStrike" kern="1200" cap="none" spc="0" normalizeH="0" baseline="0" noProof="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endParaRPr>
          </a:p>
        </p:txBody>
      </p:sp>
      <p:sp>
        <p:nvSpPr>
          <p:cNvPr id="45" name="Rectangle 44">
            <a:extLst>
              <a:ext uri="{FF2B5EF4-FFF2-40B4-BE49-F238E27FC236}">
                <a16:creationId xmlns:a16="http://schemas.microsoft.com/office/drawing/2014/main" id="{3A9212A0-DDCA-4B9C-8FF7-B7AA5FAA864C}"/>
              </a:ext>
            </a:extLst>
          </p:cNvPr>
          <p:cNvSpPr/>
          <p:nvPr/>
        </p:nvSpPr>
        <p:spPr bwMode="auto">
          <a:xfrm>
            <a:off x="584200" y="2251290"/>
            <a:ext cx="11023600" cy="42519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5FED00C-B9BF-48E5-99F6-937BFADC1BC8}"/>
              </a:ext>
            </a:extLst>
          </p:cNvPr>
          <p:cNvGrpSpPr/>
          <p:nvPr/>
        </p:nvGrpSpPr>
        <p:grpSpPr>
          <a:xfrm>
            <a:off x="584200" y="2454451"/>
            <a:ext cx="11023600" cy="374650"/>
            <a:chOff x="584200" y="2832700"/>
            <a:chExt cx="11023600" cy="374650"/>
          </a:xfrm>
        </p:grpSpPr>
        <p:cxnSp>
          <p:nvCxnSpPr>
            <p:cNvPr id="47" name="Straight Connector 46">
              <a:extLst>
                <a:ext uri="{FF2B5EF4-FFF2-40B4-BE49-F238E27FC236}">
                  <a16:creationId xmlns:a16="http://schemas.microsoft.com/office/drawing/2014/main" id="{706EFE3C-C80C-4A63-9956-F738F47B20F7}"/>
                </a:ext>
              </a:extLst>
            </p:cNvPr>
            <p:cNvCxnSpPr/>
            <p:nvPr/>
          </p:nvCxnSpPr>
          <p:spPr>
            <a:xfrm>
              <a:off x="584200" y="3020025"/>
              <a:ext cx="11023600" cy="0"/>
            </a:xfrm>
            <a:prstGeom prst="line">
              <a:avLst/>
            </a:prstGeom>
            <a:ln w="3175">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9681312-27F6-49D0-B2E4-44F58C53F6F8}"/>
                </a:ext>
              </a:extLst>
            </p:cNvPr>
            <p:cNvSpPr txBox="1"/>
            <p:nvPr/>
          </p:nvSpPr>
          <p:spPr>
            <a:xfrm>
              <a:off x="4744755" y="2832700"/>
              <a:ext cx="2702490" cy="37465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Transactional</a:t>
              </a:r>
            </a:p>
          </p:txBody>
        </p:sp>
      </p:grpSp>
    </p:spTree>
    <p:extLst>
      <p:ext uri="{BB962C8B-B14F-4D97-AF65-F5344CB8AC3E}">
        <p14:creationId xmlns:p14="http://schemas.microsoft.com/office/powerpoint/2010/main" val="527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100">
            <a:extLst>
              <a:ext uri="{FF2B5EF4-FFF2-40B4-BE49-F238E27FC236}">
                <a16:creationId xmlns:a16="http://schemas.microsoft.com/office/drawing/2014/main" id="{F3875AB9-2326-4449-8119-52553E050159}"/>
              </a:ext>
            </a:extLst>
          </p:cNvPr>
          <p:cNvGraphicFramePr>
            <a:graphicFrameLocks noGrp="1"/>
          </p:cNvGraphicFramePr>
          <p:nvPr/>
        </p:nvGraphicFramePr>
        <p:xfrm>
          <a:off x="584200" y="2221550"/>
          <a:ext cx="11023600" cy="4311439"/>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784089"/>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537141"/>
                  </a:ext>
                </a:extLst>
              </a:tr>
            </a:tbl>
          </a:graphicData>
        </a:graphic>
      </p:graphicFrame>
      <p:sp>
        <p:nvSpPr>
          <p:cNvPr id="2" name="Title 1">
            <a:extLst>
              <a:ext uri="{FF2B5EF4-FFF2-40B4-BE49-F238E27FC236}">
                <a16:creationId xmlns:a16="http://schemas.microsoft.com/office/drawing/2014/main" id="{EF350E97-BF98-4FA0-AE1A-8940893D3454}"/>
              </a:ext>
            </a:extLst>
          </p:cNvPr>
          <p:cNvSpPr>
            <a:spLocks noGrp="1"/>
          </p:cNvSpPr>
          <p:nvPr>
            <p:ph type="title"/>
          </p:nvPr>
        </p:nvSpPr>
        <p:spPr/>
        <p:txBody>
          <a:bodyPr/>
          <a:lstStyle/>
          <a:p>
            <a:r>
              <a:rPr lang="en-US"/>
              <a:t>The world’s connected AI business cloud</a:t>
            </a:r>
          </a:p>
        </p:txBody>
      </p:sp>
      <p:sp>
        <p:nvSpPr>
          <p:cNvPr id="31" name="Rectangle 30">
            <a:extLst>
              <a:ext uri="{FF2B5EF4-FFF2-40B4-BE49-F238E27FC236}">
                <a16:creationId xmlns:a16="http://schemas.microsoft.com/office/drawing/2014/main" id="{2E0158E8-CD6D-4736-9BE9-25BE87FAE9D2}"/>
              </a:ext>
            </a:extLst>
          </p:cNvPr>
          <p:cNvSpPr/>
          <p:nvPr/>
        </p:nvSpPr>
        <p:spPr bwMode="auto">
          <a:xfrm>
            <a:off x="584200" y="3800474"/>
            <a:ext cx="11023600" cy="27027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A77D4E26-C210-4C97-85FC-A25A7C1E96F6}"/>
              </a:ext>
            </a:extLst>
          </p:cNvPr>
          <p:cNvGrpSpPr/>
          <p:nvPr/>
        </p:nvGrpSpPr>
        <p:grpSpPr>
          <a:xfrm>
            <a:off x="584200" y="4015745"/>
            <a:ext cx="11023600" cy="374650"/>
            <a:chOff x="584200" y="2832700"/>
            <a:chExt cx="11023600" cy="374650"/>
          </a:xfrm>
        </p:grpSpPr>
        <p:cxnSp>
          <p:nvCxnSpPr>
            <p:cNvPr id="34" name="Straight Connector 33">
              <a:extLst>
                <a:ext uri="{FF2B5EF4-FFF2-40B4-BE49-F238E27FC236}">
                  <a16:creationId xmlns:a16="http://schemas.microsoft.com/office/drawing/2014/main" id="{DEA8321D-B4CB-4985-9320-A916454CFDCC}"/>
                </a:ext>
              </a:extLst>
            </p:cNvPr>
            <p:cNvCxnSpPr/>
            <p:nvPr/>
          </p:nvCxnSpPr>
          <p:spPr>
            <a:xfrm>
              <a:off x="584200" y="3020025"/>
              <a:ext cx="11023600" cy="0"/>
            </a:xfrm>
            <a:prstGeom prst="line">
              <a:avLst/>
            </a:prstGeom>
            <a:ln w="3175">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416F3A1-89DA-49DF-9D7F-FB0145FD3841}"/>
                </a:ext>
              </a:extLst>
            </p:cNvPr>
            <p:cNvSpPr txBox="1"/>
            <p:nvPr/>
          </p:nvSpPr>
          <p:spPr>
            <a:xfrm>
              <a:off x="4744755" y="2832700"/>
              <a:ext cx="2702490" cy="37465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Analytical</a:t>
              </a:r>
            </a:p>
          </p:txBody>
        </p:sp>
      </p:grpSp>
      <p:sp>
        <p:nvSpPr>
          <p:cNvPr id="36" name="Rectangle 35">
            <a:extLst>
              <a:ext uri="{FF2B5EF4-FFF2-40B4-BE49-F238E27FC236}">
                <a16:creationId xmlns:a16="http://schemas.microsoft.com/office/drawing/2014/main" id="{CF52EB43-A769-469F-8282-D0EFAEFCAD81}"/>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38" name="Rectangle 37">
            <a:extLst>
              <a:ext uri="{FF2B5EF4-FFF2-40B4-BE49-F238E27FC236}">
                <a16:creationId xmlns:a16="http://schemas.microsoft.com/office/drawing/2014/main" id="{18B7B838-11DF-4416-A987-EF8F13EC48A8}"/>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39" name="Rectangle 38">
            <a:extLst>
              <a:ext uri="{FF2B5EF4-FFF2-40B4-BE49-F238E27FC236}">
                <a16:creationId xmlns:a16="http://schemas.microsoft.com/office/drawing/2014/main" id="{2407FAC4-B315-4CA9-9CB8-573503E396D1}"/>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40" name="Rectangle 39">
            <a:extLst>
              <a:ext uri="{FF2B5EF4-FFF2-40B4-BE49-F238E27FC236}">
                <a16:creationId xmlns:a16="http://schemas.microsoft.com/office/drawing/2014/main" id="{FED60E03-42E5-4104-9EEB-964C051D737B}"/>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41" name="Rectangle 40">
            <a:extLst>
              <a:ext uri="{FF2B5EF4-FFF2-40B4-BE49-F238E27FC236}">
                <a16:creationId xmlns:a16="http://schemas.microsoft.com/office/drawing/2014/main" id="{990C7752-5673-479D-BB52-52EB5AEFB867}"/>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42" name="Group 41">
            <a:extLst>
              <a:ext uri="{FF2B5EF4-FFF2-40B4-BE49-F238E27FC236}">
                <a16:creationId xmlns:a16="http://schemas.microsoft.com/office/drawing/2014/main" id="{0B275B3B-D239-4243-A365-FBFAD20C064B}"/>
              </a:ext>
            </a:extLst>
          </p:cNvPr>
          <p:cNvGrpSpPr/>
          <p:nvPr/>
        </p:nvGrpSpPr>
        <p:grpSpPr>
          <a:xfrm>
            <a:off x="1432944" y="1680239"/>
            <a:ext cx="9321033" cy="506217"/>
            <a:chOff x="1432944" y="1680239"/>
            <a:chExt cx="9321033" cy="506217"/>
          </a:xfrm>
        </p:grpSpPr>
        <p:grpSp>
          <p:nvGrpSpPr>
            <p:cNvPr id="43" name="Group 42">
              <a:extLst>
                <a:ext uri="{FF2B5EF4-FFF2-40B4-BE49-F238E27FC236}">
                  <a16:creationId xmlns:a16="http://schemas.microsoft.com/office/drawing/2014/main" id="{14D162BD-10E6-444A-9D6D-83C2BD2CCD3C}"/>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62" name="Oval 61">
                <a:extLst>
                  <a:ext uri="{FF2B5EF4-FFF2-40B4-BE49-F238E27FC236}">
                    <a16:creationId xmlns:a16="http://schemas.microsoft.com/office/drawing/2014/main" id="{DC24B545-4218-4474-A766-0FA542BEC06F}"/>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63" name="building_5" title="Icon of a building with columns in a row and a triangular top">
                <a:extLst>
                  <a:ext uri="{FF2B5EF4-FFF2-40B4-BE49-F238E27FC236}">
                    <a16:creationId xmlns:a16="http://schemas.microsoft.com/office/drawing/2014/main" id="{93099446-AF8B-45E3-9B69-E79FBBE27D03}"/>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4" name="Group 43">
              <a:extLst>
                <a:ext uri="{FF2B5EF4-FFF2-40B4-BE49-F238E27FC236}">
                  <a16:creationId xmlns:a16="http://schemas.microsoft.com/office/drawing/2014/main" id="{3F8CC71B-0EED-419B-BEC7-F4B1B87CF63F}"/>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54" name="Oval 53">
                <a:extLst>
                  <a:ext uri="{FF2B5EF4-FFF2-40B4-BE49-F238E27FC236}">
                    <a16:creationId xmlns:a16="http://schemas.microsoft.com/office/drawing/2014/main" id="{D28E93EC-798D-411C-871D-A70959600F70}"/>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55" name="Group 54">
                <a:extLst>
                  <a:ext uri="{FF2B5EF4-FFF2-40B4-BE49-F238E27FC236}">
                    <a16:creationId xmlns:a16="http://schemas.microsoft.com/office/drawing/2014/main" id="{9213EC6E-4BFA-4175-BDE2-5A78831CB7D6}"/>
                  </a:ext>
                </a:extLst>
              </p:cNvPr>
              <p:cNvGrpSpPr/>
              <p:nvPr/>
            </p:nvGrpSpPr>
            <p:grpSpPr>
              <a:xfrm>
                <a:off x="7170733" y="1698284"/>
                <a:ext cx="466923" cy="543625"/>
                <a:chOff x="6123981" y="-3806466"/>
                <a:chExt cx="370081" cy="430876"/>
              </a:xfrm>
            </p:grpSpPr>
            <p:sp>
              <p:nvSpPr>
                <p:cNvPr id="56" name="Freeform: Shape 55">
                  <a:extLst>
                    <a:ext uri="{FF2B5EF4-FFF2-40B4-BE49-F238E27FC236}">
                      <a16:creationId xmlns:a16="http://schemas.microsoft.com/office/drawing/2014/main" id="{68D14193-86E7-4B7E-80AB-FC68146FAA6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7" name="Freeform: Shape 56">
                  <a:extLst>
                    <a:ext uri="{FF2B5EF4-FFF2-40B4-BE49-F238E27FC236}">
                      <a16:creationId xmlns:a16="http://schemas.microsoft.com/office/drawing/2014/main" id="{F6510F83-9806-47BA-BB20-496C6FA8781B}"/>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8" name="Freeform: Shape 57">
                  <a:extLst>
                    <a:ext uri="{FF2B5EF4-FFF2-40B4-BE49-F238E27FC236}">
                      <a16:creationId xmlns:a16="http://schemas.microsoft.com/office/drawing/2014/main" id="{BB2F7319-2CF1-4504-9A7E-3224D043DFAD}"/>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59" name="Group 58">
                  <a:extLst>
                    <a:ext uri="{FF2B5EF4-FFF2-40B4-BE49-F238E27FC236}">
                      <a16:creationId xmlns:a16="http://schemas.microsoft.com/office/drawing/2014/main" id="{1F063831-CC5A-430F-B9CE-823E6595F13A}"/>
                    </a:ext>
                  </a:extLst>
                </p:cNvPr>
                <p:cNvGrpSpPr/>
                <p:nvPr/>
              </p:nvGrpSpPr>
              <p:grpSpPr>
                <a:xfrm>
                  <a:off x="6218498" y="-3679546"/>
                  <a:ext cx="180998" cy="186836"/>
                  <a:chOff x="6979553" y="4960253"/>
                  <a:chExt cx="295275" cy="304800"/>
                </a:xfrm>
              </p:grpSpPr>
              <p:sp>
                <p:nvSpPr>
                  <p:cNvPr id="60" name="Freeform: Shape 59">
                    <a:extLst>
                      <a:ext uri="{FF2B5EF4-FFF2-40B4-BE49-F238E27FC236}">
                        <a16:creationId xmlns:a16="http://schemas.microsoft.com/office/drawing/2014/main" id="{0F29B36F-036F-4EAF-A99A-761109C5C721}"/>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1" name="Freeform: Shape 60">
                    <a:extLst>
                      <a:ext uri="{FF2B5EF4-FFF2-40B4-BE49-F238E27FC236}">
                        <a16:creationId xmlns:a16="http://schemas.microsoft.com/office/drawing/2014/main" id="{EAC4AB74-73E6-4625-8D49-A32A53AD6E72}"/>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45" name="Group 44">
              <a:extLst>
                <a:ext uri="{FF2B5EF4-FFF2-40B4-BE49-F238E27FC236}">
                  <a16:creationId xmlns:a16="http://schemas.microsoft.com/office/drawing/2014/main" id="{8995FE09-2114-4420-8A39-0AE3E01AC3CE}"/>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52" name="Oval 51">
                <a:extLst>
                  <a:ext uri="{FF2B5EF4-FFF2-40B4-BE49-F238E27FC236}">
                    <a16:creationId xmlns:a16="http://schemas.microsoft.com/office/drawing/2014/main" id="{73AD1A35-5943-4B17-B8BE-EF3F158FF373}"/>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3" name="Freeform 96" title="Icon of a gear with a wrench">
                <a:extLst>
                  <a:ext uri="{FF2B5EF4-FFF2-40B4-BE49-F238E27FC236}">
                    <a16:creationId xmlns:a16="http://schemas.microsoft.com/office/drawing/2014/main" id="{B5464BFD-C586-4CBE-B1D2-9503E80EE319}"/>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6" name="Group 45">
              <a:extLst>
                <a:ext uri="{FF2B5EF4-FFF2-40B4-BE49-F238E27FC236}">
                  <a16:creationId xmlns:a16="http://schemas.microsoft.com/office/drawing/2014/main" id="{AA8734FB-9ABE-45B8-9B6A-7C00D1C9E598}"/>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50" name="Oval 49">
                <a:extLst>
                  <a:ext uri="{FF2B5EF4-FFF2-40B4-BE49-F238E27FC236}">
                    <a16:creationId xmlns:a16="http://schemas.microsoft.com/office/drawing/2014/main" id="{F1A48900-185A-47A4-8866-44CEDEAFABAB}"/>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51" name="LineChart_E9E6" title="Icon of a line chart with points of varying heights">
                <a:extLst>
                  <a:ext uri="{FF2B5EF4-FFF2-40B4-BE49-F238E27FC236}">
                    <a16:creationId xmlns:a16="http://schemas.microsoft.com/office/drawing/2014/main" id="{205FCAE8-2DC3-4272-9786-EAB34F57931B}"/>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7" name="Group 46">
              <a:extLst>
                <a:ext uri="{FF2B5EF4-FFF2-40B4-BE49-F238E27FC236}">
                  <a16:creationId xmlns:a16="http://schemas.microsoft.com/office/drawing/2014/main" id="{9D4F9F49-5F3A-405F-8570-A3A7D3A884E6}"/>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48" name="Oval 47">
                <a:extLst>
                  <a:ext uri="{FF2B5EF4-FFF2-40B4-BE49-F238E27FC236}">
                    <a16:creationId xmlns:a16="http://schemas.microsoft.com/office/drawing/2014/main" id="{1722E1BF-A275-44A8-8F58-FE2EABEC1B3C}"/>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49" name="manager" title="Icon of three people with lines connecting them">
                <a:extLst>
                  <a:ext uri="{FF2B5EF4-FFF2-40B4-BE49-F238E27FC236}">
                    <a16:creationId xmlns:a16="http://schemas.microsoft.com/office/drawing/2014/main" id="{E5F35920-EEE5-4AB2-B49A-70B27A9557B6}"/>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spTree>
    <p:extLst>
      <p:ext uri="{BB962C8B-B14F-4D97-AF65-F5344CB8AC3E}">
        <p14:creationId xmlns:p14="http://schemas.microsoft.com/office/powerpoint/2010/main" val="1244367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100">
            <a:extLst>
              <a:ext uri="{FF2B5EF4-FFF2-40B4-BE49-F238E27FC236}">
                <a16:creationId xmlns:a16="http://schemas.microsoft.com/office/drawing/2014/main" id="{68E32905-506E-4EB4-8196-C416131123F5}"/>
              </a:ext>
            </a:extLst>
          </p:cNvPr>
          <p:cNvGraphicFramePr>
            <a:graphicFrameLocks noGrp="1"/>
          </p:cNvGraphicFramePr>
          <p:nvPr/>
        </p:nvGraphicFramePr>
        <p:xfrm>
          <a:off x="584200" y="2221550"/>
          <a:ext cx="11023600" cy="4311439"/>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784089"/>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537141"/>
                  </a:ext>
                </a:extLst>
              </a:tr>
            </a:tbl>
          </a:graphicData>
        </a:graphic>
      </p:graphicFrame>
      <p:sp>
        <p:nvSpPr>
          <p:cNvPr id="2" name="Title 1">
            <a:extLst>
              <a:ext uri="{FF2B5EF4-FFF2-40B4-BE49-F238E27FC236}">
                <a16:creationId xmlns:a16="http://schemas.microsoft.com/office/drawing/2014/main" id="{5C05F9BB-72AD-439B-99BB-D732475BA5B5}"/>
              </a:ext>
            </a:extLst>
          </p:cNvPr>
          <p:cNvSpPr>
            <a:spLocks noGrp="1"/>
          </p:cNvSpPr>
          <p:nvPr>
            <p:ph type="title"/>
          </p:nvPr>
        </p:nvSpPr>
        <p:spPr/>
        <p:txBody>
          <a:bodyPr/>
          <a:lstStyle/>
          <a:p>
            <a:r>
              <a:rPr lang="en-US"/>
              <a:t>The world’s connected AI business cloud</a:t>
            </a:r>
          </a:p>
        </p:txBody>
      </p:sp>
      <p:sp>
        <p:nvSpPr>
          <p:cNvPr id="31" name="Rectangle 30">
            <a:extLst>
              <a:ext uri="{FF2B5EF4-FFF2-40B4-BE49-F238E27FC236}">
                <a16:creationId xmlns:a16="http://schemas.microsoft.com/office/drawing/2014/main" id="{6134A963-4C7A-4C21-83F9-1EEA5B0652CB}"/>
              </a:ext>
            </a:extLst>
          </p:cNvPr>
          <p:cNvSpPr/>
          <p:nvPr/>
        </p:nvSpPr>
        <p:spPr bwMode="auto">
          <a:xfrm>
            <a:off x="584200" y="5803900"/>
            <a:ext cx="11023600" cy="699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1C79B793-2818-4A62-9581-73535373C9BE}"/>
              </a:ext>
            </a:extLst>
          </p:cNvPr>
          <p:cNvGrpSpPr/>
          <p:nvPr/>
        </p:nvGrpSpPr>
        <p:grpSpPr>
          <a:xfrm>
            <a:off x="584200" y="5966250"/>
            <a:ext cx="11023600" cy="374650"/>
            <a:chOff x="584200" y="2832700"/>
            <a:chExt cx="11023600" cy="374650"/>
          </a:xfrm>
        </p:grpSpPr>
        <p:cxnSp>
          <p:nvCxnSpPr>
            <p:cNvPr id="33" name="Straight Connector 32">
              <a:extLst>
                <a:ext uri="{FF2B5EF4-FFF2-40B4-BE49-F238E27FC236}">
                  <a16:creationId xmlns:a16="http://schemas.microsoft.com/office/drawing/2014/main" id="{FD9A4CFB-1435-412A-933B-D7DD04C3C994}"/>
                </a:ext>
              </a:extLst>
            </p:cNvPr>
            <p:cNvCxnSpPr/>
            <p:nvPr/>
          </p:nvCxnSpPr>
          <p:spPr>
            <a:xfrm>
              <a:off x="584200" y="3020025"/>
              <a:ext cx="11023600" cy="0"/>
            </a:xfrm>
            <a:prstGeom prst="line">
              <a:avLst/>
            </a:prstGeom>
            <a:ln w="3175">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2A571B7-63FF-4753-8DD4-42615395CCA3}"/>
                </a:ext>
              </a:extLst>
            </p:cNvPr>
            <p:cNvSpPr txBox="1"/>
            <p:nvPr/>
          </p:nvSpPr>
          <p:spPr>
            <a:xfrm>
              <a:off x="4744755" y="2832700"/>
              <a:ext cx="2702490" cy="37465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Observational</a:t>
              </a:r>
            </a:p>
          </p:txBody>
        </p:sp>
      </p:grpSp>
      <p:sp>
        <p:nvSpPr>
          <p:cNvPr id="36" name="Rectangle 35">
            <a:extLst>
              <a:ext uri="{FF2B5EF4-FFF2-40B4-BE49-F238E27FC236}">
                <a16:creationId xmlns:a16="http://schemas.microsoft.com/office/drawing/2014/main" id="{3EEC9035-10F1-4FED-9406-57827B519C0A}"/>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37" name="Rectangle 36">
            <a:extLst>
              <a:ext uri="{FF2B5EF4-FFF2-40B4-BE49-F238E27FC236}">
                <a16:creationId xmlns:a16="http://schemas.microsoft.com/office/drawing/2014/main" id="{77877249-0560-4D67-BFE7-BFED4B8BA396}"/>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38" name="Rectangle 37">
            <a:extLst>
              <a:ext uri="{FF2B5EF4-FFF2-40B4-BE49-F238E27FC236}">
                <a16:creationId xmlns:a16="http://schemas.microsoft.com/office/drawing/2014/main" id="{D3018129-49DC-4BCA-9C9B-3FEED95B373E}"/>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39" name="Rectangle 38">
            <a:extLst>
              <a:ext uri="{FF2B5EF4-FFF2-40B4-BE49-F238E27FC236}">
                <a16:creationId xmlns:a16="http://schemas.microsoft.com/office/drawing/2014/main" id="{2F0591A3-8F53-40B3-B470-E3DA5F97D1AD}"/>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40" name="Rectangle 39">
            <a:extLst>
              <a:ext uri="{FF2B5EF4-FFF2-40B4-BE49-F238E27FC236}">
                <a16:creationId xmlns:a16="http://schemas.microsoft.com/office/drawing/2014/main" id="{3460E90A-46B5-4E93-8B0F-35D201D22614}"/>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41" name="Group 40">
            <a:extLst>
              <a:ext uri="{FF2B5EF4-FFF2-40B4-BE49-F238E27FC236}">
                <a16:creationId xmlns:a16="http://schemas.microsoft.com/office/drawing/2014/main" id="{466C3975-F098-4540-ABA9-08CBE076F692}"/>
              </a:ext>
            </a:extLst>
          </p:cNvPr>
          <p:cNvGrpSpPr/>
          <p:nvPr/>
        </p:nvGrpSpPr>
        <p:grpSpPr>
          <a:xfrm>
            <a:off x="1432944" y="1680239"/>
            <a:ext cx="9321033" cy="506217"/>
            <a:chOff x="1432944" y="1680239"/>
            <a:chExt cx="9321033" cy="506217"/>
          </a:xfrm>
        </p:grpSpPr>
        <p:grpSp>
          <p:nvGrpSpPr>
            <p:cNvPr id="42" name="Group 41">
              <a:extLst>
                <a:ext uri="{FF2B5EF4-FFF2-40B4-BE49-F238E27FC236}">
                  <a16:creationId xmlns:a16="http://schemas.microsoft.com/office/drawing/2014/main" id="{03BC6E9F-EB14-4B2B-A020-D01656DDBC3D}"/>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61" name="Oval 60">
                <a:extLst>
                  <a:ext uri="{FF2B5EF4-FFF2-40B4-BE49-F238E27FC236}">
                    <a16:creationId xmlns:a16="http://schemas.microsoft.com/office/drawing/2014/main" id="{C7928ECE-6A04-4FC8-AB90-2FBEE81B2350}"/>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62" name="building_5" title="Icon of a building with columns in a row and a triangular top">
                <a:extLst>
                  <a:ext uri="{FF2B5EF4-FFF2-40B4-BE49-F238E27FC236}">
                    <a16:creationId xmlns:a16="http://schemas.microsoft.com/office/drawing/2014/main" id="{B32A2FE9-6063-463D-8331-F26DA509F827}"/>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3" name="Group 42">
              <a:extLst>
                <a:ext uri="{FF2B5EF4-FFF2-40B4-BE49-F238E27FC236}">
                  <a16:creationId xmlns:a16="http://schemas.microsoft.com/office/drawing/2014/main" id="{BB418A4F-2994-4F71-911A-C375EE6111AB}"/>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53" name="Oval 52">
                <a:extLst>
                  <a:ext uri="{FF2B5EF4-FFF2-40B4-BE49-F238E27FC236}">
                    <a16:creationId xmlns:a16="http://schemas.microsoft.com/office/drawing/2014/main" id="{ACCB95D1-079E-43D8-99AE-45753088BE82}"/>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372F1D88-7F84-4B20-9D44-700B1B744283}"/>
                  </a:ext>
                </a:extLst>
              </p:cNvPr>
              <p:cNvGrpSpPr/>
              <p:nvPr/>
            </p:nvGrpSpPr>
            <p:grpSpPr>
              <a:xfrm>
                <a:off x="7170733" y="1698284"/>
                <a:ext cx="466923" cy="543625"/>
                <a:chOff x="6123981" y="-3806466"/>
                <a:chExt cx="370081" cy="430876"/>
              </a:xfrm>
            </p:grpSpPr>
            <p:sp>
              <p:nvSpPr>
                <p:cNvPr id="55" name="Freeform: Shape 54">
                  <a:extLst>
                    <a:ext uri="{FF2B5EF4-FFF2-40B4-BE49-F238E27FC236}">
                      <a16:creationId xmlns:a16="http://schemas.microsoft.com/office/drawing/2014/main" id="{A4654143-53F1-4D98-8627-1A15B16D35EA}"/>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6" name="Freeform: Shape 55">
                  <a:extLst>
                    <a:ext uri="{FF2B5EF4-FFF2-40B4-BE49-F238E27FC236}">
                      <a16:creationId xmlns:a16="http://schemas.microsoft.com/office/drawing/2014/main" id="{78E004F7-3CCF-4790-A472-FFB56E14752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7" name="Freeform: Shape 56">
                  <a:extLst>
                    <a:ext uri="{FF2B5EF4-FFF2-40B4-BE49-F238E27FC236}">
                      <a16:creationId xmlns:a16="http://schemas.microsoft.com/office/drawing/2014/main" id="{43A2B8D0-FD21-4BEB-80E4-5246AE702816}"/>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58" name="Group 57">
                  <a:extLst>
                    <a:ext uri="{FF2B5EF4-FFF2-40B4-BE49-F238E27FC236}">
                      <a16:creationId xmlns:a16="http://schemas.microsoft.com/office/drawing/2014/main" id="{F964DDA7-6EE0-4349-90A9-27554B061DBD}"/>
                    </a:ext>
                  </a:extLst>
                </p:cNvPr>
                <p:cNvGrpSpPr/>
                <p:nvPr/>
              </p:nvGrpSpPr>
              <p:grpSpPr>
                <a:xfrm>
                  <a:off x="6218498" y="-3679546"/>
                  <a:ext cx="180998" cy="186836"/>
                  <a:chOff x="6979553" y="4960253"/>
                  <a:chExt cx="295275" cy="304800"/>
                </a:xfrm>
              </p:grpSpPr>
              <p:sp>
                <p:nvSpPr>
                  <p:cNvPr id="59" name="Freeform: Shape 58">
                    <a:extLst>
                      <a:ext uri="{FF2B5EF4-FFF2-40B4-BE49-F238E27FC236}">
                        <a16:creationId xmlns:a16="http://schemas.microsoft.com/office/drawing/2014/main" id="{48AF433A-F0B7-4045-A185-8E0E9FA810DA}"/>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0" name="Freeform: Shape 59">
                    <a:extLst>
                      <a:ext uri="{FF2B5EF4-FFF2-40B4-BE49-F238E27FC236}">
                        <a16:creationId xmlns:a16="http://schemas.microsoft.com/office/drawing/2014/main" id="{2726E370-F69A-4B4B-A310-7E5AA11EFC7E}"/>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44" name="Group 43">
              <a:extLst>
                <a:ext uri="{FF2B5EF4-FFF2-40B4-BE49-F238E27FC236}">
                  <a16:creationId xmlns:a16="http://schemas.microsoft.com/office/drawing/2014/main" id="{6B7719F6-49C4-4C71-ADEC-2A8CF58A95AD}"/>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51" name="Oval 50">
                <a:extLst>
                  <a:ext uri="{FF2B5EF4-FFF2-40B4-BE49-F238E27FC236}">
                    <a16:creationId xmlns:a16="http://schemas.microsoft.com/office/drawing/2014/main" id="{72B5B2E1-782E-438F-A574-B876970B234E}"/>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2" name="Freeform 96" title="Icon of a gear with a wrench">
                <a:extLst>
                  <a:ext uri="{FF2B5EF4-FFF2-40B4-BE49-F238E27FC236}">
                    <a16:creationId xmlns:a16="http://schemas.microsoft.com/office/drawing/2014/main" id="{19879B5F-5331-4BA4-BA82-15052A0DA38D}"/>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5" name="Group 44">
              <a:extLst>
                <a:ext uri="{FF2B5EF4-FFF2-40B4-BE49-F238E27FC236}">
                  <a16:creationId xmlns:a16="http://schemas.microsoft.com/office/drawing/2014/main" id="{36C6103D-0E55-46FF-B542-DA9A80B68C31}"/>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49" name="Oval 48">
                <a:extLst>
                  <a:ext uri="{FF2B5EF4-FFF2-40B4-BE49-F238E27FC236}">
                    <a16:creationId xmlns:a16="http://schemas.microsoft.com/office/drawing/2014/main" id="{058CA037-D9AA-4B4A-B6DB-9139BF5FE1DB}"/>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50" name="LineChart_E9E6" title="Icon of a line chart with points of varying heights">
                <a:extLst>
                  <a:ext uri="{FF2B5EF4-FFF2-40B4-BE49-F238E27FC236}">
                    <a16:creationId xmlns:a16="http://schemas.microsoft.com/office/drawing/2014/main" id="{14F51AEA-7DE1-4F29-A71D-7D2DFD8EDBB3}"/>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6" name="Group 45">
              <a:extLst>
                <a:ext uri="{FF2B5EF4-FFF2-40B4-BE49-F238E27FC236}">
                  <a16:creationId xmlns:a16="http://schemas.microsoft.com/office/drawing/2014/main" id="{71FAB8F8-1FD6-4708-8348-F5CD8D5C8DF6}"/>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47" name="Oval 46">
                <a:extLst>
                  <a:ext uri="{FF2B5EF4-FFF2-40B4-BE49-F238E27FC236}">
                    <a16:creationId xmlns:a16="http://schemas.microsoft.com/office/drawing/2014/main" id="{F389A400-4A1E-4A6E-9C9F-1F86DEC91472}"/>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48" name="manager" title="Icon of three people with lines connecting them">
                <a:extLst>
                  <a:ext uri="{FF2B5EF4-FFF2-40B4-BE49-F238E27FC236}">
                    <a16:creationId xmlns:a16="http://schemas.microsoft.com/office/drawing/2014/main" id="{2AEE5E09-9F6B-4708-B8B4-D79E6D67C131}"/>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spTree>
    <p:extLst>
      <p:ext uri="{BB962C8B-B14F-4D97-AF65-F5344CB8AC3E}">
        <p14:creationId xmlns:p14="http://schemas.microsoft.com/office/powerpoint/2010/main" val="880399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100">
            <a:extLst>
              <a:ext uri="{FF2B5EF4-FFF2-40B4-BE49-F238E27FC236}">
                <a16:creationId xmlns:a16="http://schemas.microsoft.com/office/drawing/2014/main" id="{42D2CFFA-44D0-4555-93CD-B497870E0DE9}"/>
              </a:ext>
            </a:extLst>
          </p:cNvPr>
          <p:cNvGraphicFramePr>
            <a:graphicFrameLocks noGrp="1"/>
          </p:cNvGraphicFramePr>
          <p:nvPr/>
        </p:nvGraphicFramePr>
        <p:xfrm>
          <a:off x="584200" y="2221550"/>
          <a:ext cx="11023600" cy="4311439"/>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784089"/>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537141"/>
                  </a:ext>
                </a:extLst>
              </a:tr>
            </a:tbl>
          </a:graphicData>
        </a:graphic>
      </p:graphicFrame>
      <p:sp>
        <p:nvSpPr>
          <p:cNvPr id="2" name="Title 1">
            <a:extLst>
              <a:ext uri="{FF2B5EF4-FFF2-40B4-BE49-F238E27FC236}">
                <a16:creationId xmlns:a16="http://schemas.microsoft.com/office/drawing/2014/main" id="{8387DB17-5554-46E2-80F0-46B8F50F1D76}"/>
              </a:ext>
            </a:extLst>
          </p:cNvPr>
          <p:cNvSpPr>
            <a:spLocks noGrp="1"/>
          </p:cNvSpPr>
          <p:nvPr>
            <p:ph type="title"/>
          </p:nvPr>
        </p:nvSpPr>
        <p:spPr/>
        <p:txBody>
          <a:bodyPr/>
          <a:lstStyle/>
          <a:p>
            <a:r>
              <a:rPr lang="en-US"/>
              <a:t>The world’s connected AI business cloud</a:t>
            </a:r>
          </a:p>
        </p:txBody>
      </p:sp>
      <p:sp>
        <p:nvSpPr>
          <p:cNvPr id="31" name="Rectangle 30">
            <a:extLst>
              <a:ext uri="{FF2B5EF4-FFF2-40B4-BE49-F238E27FC236}">
                <a16:creationId xmlns:a16="http://schemas.microsoft.com/office/drawing/2014/main" id="{4567F79C-B695-4881-A50D-4D103F5166B4}"/>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32" name="Rectangle 31">
            <a:extLst>
              <a:ext uri="{FF2B5EF4-FFF2-40B4-BE49-F238E27FC236}">
                <a16:creationId xmlns:a16="http://schemas.microsoft.com/office/drawing/2014/main" id="{7E2020B0-F93B-427D-99BC-52E9236E62FA}"/>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33" name="Rectangle 32">
            <a:extLst>
              <a:ext uri="{FF2B5EF4-FFF2-40B4-BE49-F238E27FC236}">
                <a16:creationId xmlns:a16="http://schemas.microsoft.com/office/drawing/2014/main" id="{452481D1-0EA2-4775-9A6E-F3AFFF7CCABA}"/>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34" name="Rectangle 33">
            <a:extLst>
              <a:ext uri="{FF2B5EF4-FFF2-40B4-BE49-F238E27FC236}">
                <a16:creationId xmlns:a16="http://schemas.microsoft.com/office/drawing/2014/main" id="{4597E0C0-BB19-425A-96E4-8023479E8ED5}"/>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35" name="Rectangle 34">
            <a:extLst>
              <a:ext uri="{FF2B5EF4-FFF2-40B4-BE49-F238E27FC236}">
                <a16:creationId xmlns:a16="http://schemas.microsoft.com/office/drawing/2014/main" id="{30DA1EE7-9B76-4026-BEC4-5A284C9A775F}"/>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37" name="Group 36">
            <a:extLst>
              <a:ext uri="{FF2B5EF4-FFF2-40B4-BE49-F238E27FC236}">
                <a16:creationId xmlns:a16="http://schemas.microsoft.com/office/drawing/2014/main" id="{E4214673-8283-4B9B-8406-E0273E314CFE}"/>
              </a:ext>
            </a:extLst>
          </p:cNvPr>
          <p:cNvGrpSpPr/>
          <p:nvPr/>
        </p:nvGrpSpPr>
        <p:grpSpPr>
          <a:xfrm>
            <a:off x="1432944" y="1680239"/>
            <a:ext cx="9321033" cy="506217"/>
            <a:chOff x="1432944" y="1680239"/>
            <a:chExt cx="9321033" cy="506217"/>
          </a:xfrm>
        </p:grpSpPr>
        <p:grpSp>
          <p:nvGrpSpPr>
            <p:cNvPr id="38" name="Group 37">
              <a:extLst>
                <a:ext uri="{FF2B5EF4-FFF2-40B4-BE49-F238E27FC236}">
                  <a16:creationId xmlns:a16="http://schemas.microsoft.com/office/drawing/2014/main" id="{2A18C6B8-FB17-4464-806B-BF819156C960}"/>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57" name="Oval 56">
                <a:extLst>
                  <a:ext uri="{FF2B5EF4-FFF2-40B4-BE49-F238E27FC236}">
                    <a16:creationId xmlns:a16="http://schemas.microsoft.com/office/drawing/2014/main" id="{D7C7D625-9076-4DB6-89BF-8A0C2716EABB}"/>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8" name="building_5" title="Icon of a building with columns in a row and a triangular top">
                <a:extLst>
                  <a:ext uri="{FF2B5EF4-FFF2-40B4-BE49-F238E27FC236}">
                    <a16:creationId xmlns:a16="http://schemas.microsoft.com/office/drawing/2014/main" id="{334C37BE-CAD8-4B5A-AB0D-D31901F427C9}"/>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39" name="Group 38">
              <a:extLst>
                <a:ext uri="{FF2B5EF4-FFF2-40B4-BE49-F238E27FC236}">
                  <a16:creationId xmlns:a16="http://schemas.microsoft.com/office/drawing/2014/main" id="{A04DFC9D-1590-4BDB-ADB6-0E1B5390AF23}"/>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49" name="Oval 48">
                <a:extLst>
                  <a:ext uri="{FF2B5EF4-FFF2-40B4-BE49-F238E27FC236}">
                    <a16:creationId xmlns:a16="http://schemas.microsoft.com/office/drawing/2014/main" id="{101E68CB-0FBA-4523-834C-C6AD8732D6B9}"/>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E8CC86E5-3ACD-4B05-A92B-2A655A370E0F}"/>
                  </a:ext>
                </a:extLst>
              </p:cNvPr>
              <p:cNvGrpSpPr/>
              <p:nvPr/>
            </p:nvGrpSpPr>
            <p:grpSpPr>
              <a:xfrm>
                <a:off x="7170733" y="1698284"/>
                <a:ext cx="466923" cy="543625"/>
                <a:chOff x="6123981" y="-3806466"/>
                <a:chExt cx="370081" cy="430876"/>
              </a:xfrm>
            </p:grpSpPr>
            <p:sp>
              <p:nvSpPr>
                <p:cNvPr id="51" name="Freeform: Shape 50">
                  <a:extLst>
                    <a:ext uri="{FF2B5EF4-FFF2-40B4-BE49-F238E27FC236}">
                      <a16:creationId xmlns:a16="http://schemas.microsoft.com/office/drawing/2014/main" id="{62D9C29D-E9B4-4163-948C-E08FC0237493}"/>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2" name="Freeform: Shape 51">
                  <a:extLst>
                    <a:ext uri="{FF2B5EF4-FFF2-40B4-BE49-F238E27FC236}">
                      <a16:creationId xmlns:a16="http://schemas.microsoft.com/office/drawing/2014/main" id="{7A4217E5-2AC3-469A-A677-AA6963CD98DA}"/>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3" name="Freeform: Shape 52">
                  <a:extLst>
                    <a:ext uri="{FF2B5EF4-FFF2-40B4-BE49-F238E27FC236}">
                      <a16:creationId xmlns:a16="http://schemas.microsoft.com/office/drawing/2014/main" id="{E2F63C9D-FE9F-4999-92BA-08AA88761840}"/>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54" name="Group 53">
                  <a:extLst>
                    <a:ext uri="{FF2B5EF4-FFF2-40B4-BE49-F238E27FC236}">
                      <a16:creationId xmlns:a16="http://schemas.microsoft.com/office/drawing/2014/main" id="{8996D1A0-410D-43A2-A5A3-746ECF0870AC}"/>
                    </a:ext>
                  </a:extLst>
                </p:cNvPr>
                <p:cNvGrpSpPr/>
                <p:nvPr/>
              </p:nvGrpSpPr>
              <p:grpSpPr>
                <a:xfrm>
                  <a:off x="6218498" y="-3679546"/>
                  <a:ext cx="180998" cy="186836"/>
                  <a:chOff x="6979553" y="4960253"/>
                  <a:chExt cx="295275" cy="304800"/>
                </a:xfrm>
              </p:grpSpPr>
              <p:sp>
                <p:nvSpPr>
                  <p:cNvPr id="55" name="Freeform: Shape 54">
                    <a:extLst>
                      <a:ext uri="{FF2B5EF4-FFF2-40B4-BE49-F238E27FC236}">
                        <a16:creationId xmlns:a16="http://schemas.microsoft.com/office/drawing/2014/main" id="{BA095F89-7D16-4325-BF7F-237FA758387D}"/>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56" name="Freeform: Shape 55">
                    <a:extLst>
                      <a:ext uri="{FF2B5EF4-FFF2-40B4-BE49-F238E27FC236}">
                        <a16:creationId xmlns:a16="http://schemas.microsoft.com/office/drawing/2014/main" id="{33DE5F95-0310-4595-861D-DACE95B3BABD}"/>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40" name="Group 39">
              <a:extLst>
                <a:ext uri="{FF2B5EF4-FFF2-40B4-BE49-F238E27FC236}">
                  <a16:creationId xmlns:a16="http://schemas.microsoft.com/office/drawing/2014/main" id="{BC193D1B-DA2D-4FA5-B122-74821C01A07F}"/>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47" name="Oval 46">
                <a:extLst>
                  <a:ext uri="{FF2B5EF4-FFF2-40B4-BE49-F238E27FC236}">
                    <a16:creationId xmlns:a16="http://schemas.microsoft.com/office/drawing/2014/main" id="{A40B1D6C-FF85-4205-B626-B6D399AB40D5}"/>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48" name="Freeform 96" title="Icon of a gear with a wrench">
                <a:extLst>
                  <a:ext uri="{FF2B5EF4-FFF2-40B4-BE49-F238E27FC236}">
                    <a16:creationId xmlns:a16="http://schemas.microsoft.com/office/drawing/2014/main" id="{30ADF464-D751-48E4-9D34-B3E122823B88}"/>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1" name="Group 40">
              <a:extLst>
                <a:ext uri="{FF2B5EF4-FFF2-40B4-BE49-F238E27FC236}">
                  <a16:creationId xmlns:a16="http://schemas.microsoft.com/office/drawing/2014/main" id="{90D05196-97E0-42F4-8706-537BE8F3ACCC}"/>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45" name="Oval 44">
                <a:extLst>
                  <a:ext uri="{FF2B5EF4-FFF2-40B4-BE49-F238E27FC236}">
                    <a16:creationId xmlns:a16="http://schemas.microsoft.com/office/drawing/2014/main" id="{0FC5266C-E2FD-4B0B-B48E-B0A2197B27F2}"/>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46" name="LineChart_E9E6" title="Icon of a line chart with points of varying heights">
                <a:extLst>
                  <a:ext uri="{FF2B5EF4-FFF2-40B4-BE49-F238E27FC236}">
                    <a16:creationId xmlns:a16="http://schemas.microsoft.com/office/drawing/2014/main" id="{6735210F-2A3B-43A0-A611-2D4EDAE5C33F}"/>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42" name="Group 41">
              <a:extLst>
                <a:ext uri="{FF2B5EF4-FFF2-40B4-BE49-F238E27FC236}">
                  <a16:creationId xmlns:a16="http://schemas.microsoft.com/office/drawing/2014/main" id="{3FD221D0-08FA-46E1-B974-A3BA2539A0BF}"/>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43" name="Oval 42">
                <a:extLst>
                  <a:ext uri="{FF2B5EF4-FFF2-40B4-BE49-F238E27FC236}">
                    <a16:creationId xmlns:a16="http://schemas.microsoft.com/office/drawing/2014/main" id="{70A3CFC5-D028-417F-9CE9-FC13E52C2708}"/>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44" name="manager" title="Icon of three people with lines connecting them">
                <a:extLst>
                  <a:ext uri="{FF2B5EF4-FFF2-40B4-BE49-F238E27FC236}">
                    <a16:creationId xmlns:a16="http://schemas.microsoft.com/office/drawing/2014/main" id="{590E3138-94FE-4F90-88A1-F4E731EAD5A1}"/>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spTree>
    <p:extLst>
      <p:ext uri="{BB962C8B-B14F-4D97-AF65-F5344CB8AC3E}">
        <p14:creationId xmlns:p14="http://schemas.microsoft.com/office/powerpoint/2010/main" val="29771981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8265C635-28DB-4827-8ED3-596F812C3A86}"/>
              </a:ext>
            </a:extLst>
          </p:cNvPr>
          <p:cNvGrpSpPr/>
          <p:nvPr/>
        </p:nvGrpSpPr>
        <p:grpSpPr>
          <a:xfrm>
            <a:off x="0" y="5821008"/>
            <a:ext cx="12192000" cy="669045"/>
            <a:chOff x="0" y="5821008"/>
            <a:chExt cx="12192000" cy="669045"/>
          </a:xfrm>
        </p:grpSpPr>
        <p:sp>
          <p:nvSpPr>
            <p:cNvPr id="31" name="Rectangle 30">
              <a:extLst>
                <a:ext uri="{FF2B5EF4-FFF2-40B4-BE49-F238E27FC236}">
                  <a16:creationId xmlns:a16="http://schemas.microsoft.com/office/drawing/2014/main" id="{FD8741B5-5B46-4488-87E2-EEE877F5FE94}"/>
                </a:ext>
              </a:extLst>
            </p:cNvPr>
            <p:cNvSpPr/>
            <p:nvPr/>
          </p:nvSpPr>
          <p:spPr bwMode="auto">
            <a:xfrm>
              <a:off x="0" y="5821008"/>
              <a:ext cx="12192000" cy="6690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65689C24-8997-4388-AD19-2DD7D6810AA0}"/>
                </a:ext>
              </a:extLst>
            </p:cNvPr>
            <p:cNvGrpSpPr/>
            <p:nvPr/>
          </p:nvGrpSpPr>
          <p:grpSpPr>
            <a:xfrm>
              <a:off x="584200" y="5902422"/>
              <a:ext cx="506217" cy="506217"/>
              <a:chOff x="584200" y="5902422"/>
              <a:chExt cx="506217" cy="506217"/>
            </a:xfrm>
          </p:grpSpPr>
          <p:sp>
            <p:nvSpPr>
              <p:cNvPr id="33" name="Oval 32">
                <a:extLst>
                  <a:ext uri="{FF2B5EF4-FFF2-40B4-BE49-F238E27FC236}">
                    <a16:creationId xmlns:a16="http://schemas.microsoft.com/office/drawing/2014/main" id="{3B5E3A65-6D96-4D9E-B8DF-B5A720A46C4F}"/>
                  </a:ext>
                </a:extLst>
              </p:cNvPr>
              <p:cNvSpPr/>
              <p:nvPr/>
            </p:nvSpPr>
            <p:spPr bwMode="auto">
              <a:xfrm>
                <a:off x="584200" y="5902422"/>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A4265F7E-9DCB-414F-B56F-698040426036}"/>
                  </a:ext>
                </a:extLst>
              </p:cNvPr>
              <p:cNvGrpSpPr/>
              <p:nvPr/>
            </p:nvGrpSpPr>
            <p:grpSpPr>
              <a:xfrm>
                <a:off x="695442" y="6010029"/>
                <a:ext cx="283732" cy="291003"/>
                <a:chOff x="691567" y="6007108"/>
                <a:chExt cx="283732" cy="291003"/>
              </a:xfrm>
            </p:grpSpPr>
            <p:sp>
              <p:nvSpPr>
                <p:cNvPr id="34" name="Freeform: Shape 33">
                  <a:extLst>
                    <a:ext uri="{FF2B5EF4-FFF2-40B4-BE49-F238E27FC236}">
                      <a16:creationId xmlns:a16="http://schemas.microsoft.com/office/drawing/2014/main" id="{40E9BD3E-C45E-4418-9C6F-700005573DE3}"/>
                    </a:ext>
                  </a:extLst>
                </p:cNvPr>
                <p:cNvSpPr/>
                <p:nvPr/>
              </p:nvSpPr>
              <p:spPr>
                <a:xfrm>
                  <a:off x="693343" y="6129880"/>
                  <a:ext cx="268970" cy="96526"/>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flat">
                  <a:solidFill>
                    <a:schemeClr val="tx2"/>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Freeform: Shape 34">
                  <a:extLst>
                    <a:ext uri="{FF2B5EF4-FFF2-40B4-BE49-F238E27FC236}">
                      <a16:creationId xmlns:a16="http://schemas.microsoft.com/office/drawing/2014/main" id="{6F0E1581-7CF1-4488-A9D5-241EA93EE357}"/>
                    </a:ext>
                  </a:extLst>
                </p:cNvPr>
                <p:cNvSpPr/>
                <p:nvPr/>
              </p:nvSpPr>
              <p:spPr>
                <a:xfrm>
                  <a:off x="692831" y="6007108"/>
                  <a:ext cx="282468" cy="154602"/>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flat">
                  <a:solidFill>
                    <a:schemeClr val="tx2"/>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7" name="Freeform: Shape 36">
                  <a:extLst>
                    <a:ext uri="{FF2B5EF4-FFF2-40B4-BE49-F238E27FC236}">
                      <a16:creationId xmlns:a16="http://schemas.microsoft.com/office/drawing/2014/main" id="{36AD83DE-4EFB-47D9-9DCC-AA3E58662C61}"/>
                    </a:ext>
                  </a:extLst>
                </p:cNvPr>
                <p:cNvSpPr/>
                <p:nvPr/>
              </p:nvSpPr>
              <p:spPr>
                <a:xfrm>
                  <a:off x="691567" y="6187515"/>
                  <a:ext cx="283673" cy="110596"/>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flat">
                  <a:solidFill>
                    <a:schemeClr val="tx2"/>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grpSp>
      </p:grpSp>
      <p:graphicFrame>
        <p:nvGraphicFramePr>
          <p:cNvPr id="36" name="Table 100">
            <a:extLst>
              <a:ext uri="{FF2B5EF4-FFF2-40B4-BE49-F238E27FC236}">
                <a16:creationId xmlns:a16="http://schemas.microsoft.com/office/drawing/2014/main" id="{42D2CFFA-44D0-4555-93CD-B497870E0DE9}"/>
              </a:ext>
            </a:extLst>
          </p:cNvPr>
          <p:cNvGraphicFramePr>
            <a:graphicFrameLocks noGrp="1"/>
          </p:cNvGraphicFramePr>
          <p:nvPr/>
        </p:nvGraphicFramePr>
        <p:xfrm>
          <a:off x="584200" y="2221550"/>
          <a:ext cx="11023600" cy="3527541"/>
        </p:xfrm>
        <a:graphic>
          <a:graphicData uri="http://schemas.openxmlformats.org/drawingml/2006/table">
            <a:tbl>
              <a:tblPr firstRow="1" bandRow="1"/>
              <a:tblGrid>
                <a:gridCol w="2204720">
                  <a:extLst>
                    <a:ext uri="{9D8B030D-6E8A-4147-A177-3AD203B41FA5}">
                      <a16:colId xmlns:a16="http://schemas.microsoft.com/office/drawing/2014/main" val="4016054427"/>
                    </a:ext>
                  </a:extLst>
                </a:gridCol>
                <a:gridCol w="2204720">
                  <a:extLst>
                    <a:ext uri="{9D8B030D-6E8A-4147-A177-3AD203B41FA5}">
                      <a16:colId xmlns:a16="http://schemas.microsoft.com/office/drawing/2014/main" val="3866742374"/>
                    </a:ext>
                  </a:extLst>
                </a:gridCol>
                <a:gridCol w="2204720">
                  <a:extLst>
                    <a:ext uri="{9D8B030D-6E8A-4147-A177-3AD203B41FA5}">
                      <a16:colId xmlns:a16="http://schemas.microsoft.com/office/drawing/2014/main" val="1978073467"/>
                    </a:ext>
                  </a:extLst>
                </a:gridCol>
                <a:gridCol w="2204720">
                  <a:extLst>
                    <a:ext uri="{9D8B030D-6E8A-4147-A177-3AD203B41FA5}">
                      <a16:colId xmlns:a16="http://schemas.microsoft.com/office/drawing/2014/main" val="2339498756"/>
                    </a:ext>
                  </a:extLst>
                </a:gridCol>
                <a:gridCol w="2204720">
                  <a:extLst>
                    <a:ext uri="{9D8B030D-6E8A-4147-A177-3AD203B41FA5}">
                      <a16:colId xmlns:a16="http://schemas.microsoft.com/office/drawing/2014/main" val="1058757077"/>
                    </a:ext>
                  </a:extLst>
                </a:gridCol>
              </a:tblGrid>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Finance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Commerce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32403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Field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Supply Chain Management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7630986"/>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Marketing</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Service</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Business Central</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Connected Store</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15968"/>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Sales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Customer Insights</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Talent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844301"/>
                  </a:ext>
                </a:extLst>
              </a:tr>
              <a:tr h="391949">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Market Insights</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a:t>
                      </a:r>
                      <a:b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b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Customer Service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Fraud Protection</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Customer Insights</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9178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LinkedIn Sales Navigator</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Virtual Agent for Customer Service</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Remote Assist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672754"/>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Insights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rPr>
                        <a:t>Dynamics 365 Layout</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607943"/>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Product Visualize</a:t>
                      </a: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Forms Pro</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227397"/>
                  </a:ext>
                </a:extLst>
              </a:tr>
              <a:tr h="39194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Dynamics 365 Guides</a:t>
                      </a: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txBody>
                  <a:tcPr marL="45720" marR="4572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109177"/>
                  </a:ext>
                </a:extLst>
              </a:tr>
            </a:tbl>
          </a:graphicData>
        </a:graphic>
      </p:graphicFrame>
      <p:sp>
        <p:nvSpPr>
          <p:cNvPr id="2" name="Title 1">
            <a:extLst>
              <a:ext uri="{FF2B5EF4-FFF2-40B4-BE49-F238E27FC236}">
                <a16:creationId xmlns:a16="http://schemas.microsoft.com/office/drawing/2014/main" id="{8387DB17-5554-46E2-80F0-46B8F50F1D76}"/>
              </a:ext>
            </a:extLst>
          </p:cNvPr>
          <p:cNvSpPr>
            <a:spLocks noGrp="1"/>
          </p:cNvSpPr>
          <p:nvPr>
            <p:ph type="title"/>
          </p:nvPr>
        </p:nvSpPr>
        <p:spPr/>
        <p:txBody>
          <a:bodyPr/>
          <a:lstStyle/>
          <a:p>
            <a:r>
              <a:rPr lang="en-US">
                <a:cs typeface="Segoe UI"/>
              </a:rPr>
              <a:t>The world’s connected AI business cloud</a:t>
            </a:r>
          </a:p>
        </p:txBody>
      </p:sp>
      <p:sp>
        <p:nvSpPr>
          <p:cNvPr id="41" name="Rectangle 40">
            <a:extLst>
              <a:ext uri="{FF2B5EF4-FFF2-40B4-BE49-F238E27FC236}">
                <a16:creationId xmlns:a16="http://schemas.microsoft.com/office/drawing/2014/main" id="{32CF8892-7D88-4401-8E22-F849B291AD67}"/>
              </a:ext>
            </a:extLst>
          </p:cNvPr>
          <p:cNvSpPr/>
          <p:nvPr/>
        </p:nvSpPr>
        <p:spPr bwMode="auto">
          <a:xfrm>
            <a:off x="9399016"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a:t>
            </a:r>
            <a:br>
              <a:rPr lang="en-US" sz="1400" kern="0">
                <a:latin typeface="Segoe UI Semibold"/>
              </a:rPr>
            </a:br>
            <a:r>
              <a:rPr lang="en-US" sz="1400" kern="0">
                <a:latin typeface="Segoe UI Semibold"/>
              </a:rPr>
              <a:t>Commerce</a:t>
            </a:r>
          </a:p>
        </p:txBody>
      </p:sp>
      <p:sp>
        <p:nvSpPr>
          <p:cNvPr id="42" name="Rectangle 41">
            <a:extLst>
              <a:ext uri="{FF2B5EF4-FFF2-40B4-BE49-F238E27FC236}">
                <a16:creationId xmlns:a16="http://schemas.microsoft.com/office/drawing/2014/main" id="{B3D350B7-E5B2-4EF3-9D1E-C5767AD79414}"/>
              </a:ext>
            </a:extLst>
          </p:cNvPr>
          <p:cNvSpPr/>
          <p:nvPr/>
        </p:nvSpPr>
        <p:spPr bwMode="auto">
          <a:xfrm>
            <a:off x="7195312"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Modern Finance </a:t>
            </a:r>
            <a:br>
              <a:rPr lang="en-US" sz="1400" kern="0">
                <a:latin typeface="Segoe UI Semibold"/>
              </a:rPr>
            </a:br>
            <a:r>
              <a:rPr lang="en-US" sz="1400" kern="0">
                <a:latin typeface="Segoe UI Semibold"/>
              </a:rPr>
              <a:t>&amp; Operations</a:t>
            </a:r>
          </a:p>
        </p:txBody>
      </p:sp>
      <p:sp>
        <p:nvSpPr>
          <p:cNvPr id="43" name="Rectangle 42">
            <a:extLst>
              <a:ext uri="{FF2B5EF4-FFF2-40B4-BE49-F238E27FC236}">
                <a16:creationId xmlns:a16="http://schemas.microsoft.com/office/drawing/2014/main" id="{E82EDCC3-5CD9-4E57-B724-3580402BE24E}"/>
              </a:ext>
            </a:extLst>
          </p:cNvPr>
          <p:cNvSpPr/>
          <p:nvPr/>
        </p:nvSpPr>
        <p:spPr bwMode="auto">
          <a:xfrm>
            <a:off x="4991608"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Connected Field </a:t>
            </a:r>
            <a:br>
              <a:rPr lang="en-US" sz="1400" kern="0">
                <a:latin typeface="Segoe UI Semibold"/>
              </a:rPr>
            </a:br>
            <a:r>
              <a:rPr lang="en-US" sz="1400" kern="0">
                <a:latin typeface="Segoe UI Semibold"/>
              </a:rPr>
              <a:t>Service</a:t>
            </a:r>
          </a:p>
        </p:txBody>
      </p:sp>
      <p:sp>
        <p:nvSpPr>
          <p:cNvPr id="44" name="Rectangle 43">
            <a:extLst>
              <a:ext uri="{FF2B5EF4-FFF2-40B4-BE49-F238E27FC236}">
                <a16:creationId xmlns:a16="http://schemas.microsoft.com/office/drawing/2014/main" id="{9B2553DE-229A-428B-A9BF-70125F8BABFC}"/>
              </a:ext>
            </a:extLst>
          </p:cNvPr>
          <p:cNvSpPr/>
          <p:nvPr/>
        </p:nvSpPr>
        <p:spPr bwMode="auto">
          <a:xfrm>
            <a:off x="584200"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Intelligent Sales &amp; Marketing</a:t>
            </a:r>
          </a:p>
        </p:txBody>
      </p:sp>
      <p:sp>
        <p:nvSpPr>
          <p:cNvPr id="45" name="Rectangle 44">
            <a:extLst>
              <a:ext uri="{FF2B5EF4-FFF2-40B4-BE49-F238E27FC236}">
                <a16:creationId xmlns:a16="http://schemas.microsoft.com/office/drawing/2014/main" id="{EA21C30E-D043-4869-A21E-704F0DA47FD1}"/>
              </a:ext>
            </a:extLst>
          </p:cNvPr>
          <p:cNvSpPr/>
          <p:nvPr/>
        </p:nvSpPr>
        <p:spPr bwMode="auto">
          <a:xfrm>
            <a:off x="2787904" y="1164759"/>
            <a:ext cx="2203704" cy="408781"/>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spcAft>
                <a:spcPts val="600"/>
              </a:spcAft>
              <a:defRPr/>
            </a:pPr>
            <a:r>
              <a:rPr lang="en-US" sz="1400" kern="0">
                <a:latin typeface="Segoe UI Semibold"/>
              </a:rPr>
              <a:t>Proactive Customer</a:t>
            </a:r>
            <a:br>
              <a:rPr lang="en-US" sz="1400" kern="0">
                <a:latin typeface="Segoe UI Semibold"/>
              </a:rPr>
            </a:br>
            <a:r>
              <a:rPr lang="en-US" sz="1400" kern="0">
                <a:latin typeface="Segoe UI Semibold"/>
              </a:rPr>
              <a:t>Service</a:t>
            </a:r>
          </a:p>
        </p:txBody>
      </p:sp>
      <p:grpSp>
        <p:nvGrpSpPr>
          <p:cNvPr id="46" name="Group 45">
            <a:extLst>
              <a:ext uri="{FF2B5EF4-FFF2-40B4-BE49-F238E27FC236}">
                <a16:creationId xmlns:a16="http://schemas.microsoft.com/office/drawing/2014/main" id="{BFC14782-BBF5-4C50-8B8D-848725C7F557}"/>
              </a:ext>
            </a:extLst>
          </p:cNvPr>
          <p:cNvGrpSpPr/>
          <p:nvPr/>
        </p:nvGrpSpPr>
        <p:grpSpPr>
          <a:xfrm>
            <a:off x="1432944" y="1680239"/>
            <a:ext cx="9321033" cy="506217"/>
            <a:chOff x="1432944" y="1680239"/>
            <a:chExt cx="9321033" cy="506217"/>
          </a:xfrm>
        </p:grpSpPr>
        <p:grpSp>
          <p:nvGrpSpPr>
            <p:cNvPr id="47" name="Group 46">
              <a:extLst>
                <a:ext uri="{FF2B5EF4-FFF2-40B4-BE49-F238E27FC236}">
                  <a16:creationId xmlns:a16="http://schemas.microsoft.com/office/drawing/2014/main" id="{AD12520E-9DA3-46A8-9878-A57433DAE379}"/>
                </a:ext>
                <a:ext uri="{C183D7F6-B498-43B3-948B-1728B52AA6E4}">
                  <adec:decorative xmlns:adec="http://schemas.microsoft.com/office/drawing/2017/decorative" val="1"/>
                </a:ext>
              </a:extLst>
            </p:cNvPr>
            <p:cNvGrpSpPr/>
            <p:nvPr/>
          </p:nvGrpSpPr>
          <p:grpSpPr>
            <a:xfrm>
              <a:off x="10247760" y="1680239"/>
              <a:ext cx="506217" cy="506217"/>
              <a:chOff x="8742790" y="-1943100"/>
              <a:chExt cx="626050" cy="626050"/>
            </a:xfrm>
          </p:grpSpPr>
          <p:sp>
            <p:nvSpPr>
              <p:cNvPr id="66" name="Oval 65">
                <a:extLst>
                  <a:ext uri="{FF2B5EF4-FFF2-40B4-BE49-F238E27FC236}">
                    <a16:creationId xmlns:a16="http://schemas.microsoft.com/office/drawing/2014/main" id="{262FC8EB-52C0-4B8E-BFEA-9F1499ED761B}"/>
                  </a:ext>
                </a:extLst>
              </p:cNvPr>
              <p:cNvSpPr/>
              <p:nvPr/>
            </p:nvSpPr>
            <p:spPr bwMode="auto">
              <a:xfrm>
                <a:off x="8742790"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67" name="building_5" title="Icon of a building with columns in a row and a triangular top">
                <a:extLst>
                  <a:ext uri="{FF2B5EF4-FFF2-40B4-BE49-F238E27FC236}">
                    <a16:creationId xmlns:a16="http://schemas.microsoft.com/office/drawing/2014/main" id="{CAE7849C-645C-40D4-8DF9-D98BDCE8D23E}"/>
                  </a:ext>
                </a:extLst>
              </p:cNvPr>
              <p:cNvSpPr>
                <a:spLocks noChangeAspect="1" noEditPoints="1"/>
              </p:cNvSpPr>
              <p:nvPr/>
            </p:nvSpPr>
            <p:spPr bwMode="auto">
              <a:xfrm>
                <a:off x="8895884" y="-1791252"/>
                <a:ext cx="319862" cy="27398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 name="Group 47">
              <a:extLst>
                <a:ext uri="{FF2B5EF4-FFF2-40B4-BE49-F238E27FC236}">
                  <a16:creationId xmlns:a16="http://schemas.microsoft.com/office/drawing/2014/main" id="{C01C5D62-E793-4157-A16E-4E71E8FB11BE}"/>
                </a:ext>
                <a:ext uri="{C183D7F6-B498-43B3-948B-1728B52AA6E4}">
                  <adec:decorative xmlns:adec="http://schemas.microsoft.com/office/drawing/2017/decorative" val="1"/>
                </a:ext>
              </a:extLst>
            </p:cNvPr>
            <p:cNvGrpSpPr/>
            <p:nvPr/>
          </p:nvGrpSpPr>
          <p:grpSpPr>
            <a:xfrm>
              <a:off x="8044056" y="1680239"/>
              <a:ext cx="506217" cy="506217"/>
              <a:chOff x="6997888" y="1579657"/>
              <a:chExt cx="812612" cy="812612"/>
            </a:xfrm>
          </p:grpSpPr>
          <p:sp>
            <p:nvSpPr>
              <p:cNvPr id="58" name="Oval 57">
                <a:extLst>
                  <a:ext uri="{FF2B5EF4-FFF2-40B4-BE49-F238E27FC236}">
                    <a16:creationId xmlns:a16="http://schemas.microsoft.com/office/drawing/2014/main" id="{F951B4E8-FFAF-49A6-BEEC-60ECFF7D467C}"/>
                  </a:ext>
                </a:extLst>
              </p:cNvPr>
              <p:cNvSpPr/>
              <p:nvPr/>
            </p:nvSpPr>
            <p:spPr bwMode="auto">
              <a:xfrm>
                <a:off x="6997888" y="1579657"/>
                <a:ext cx="812612" cy="812612"/>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DB6F7FFE-884A-48E8-BE47-EABE669B564A}"/>
                  </a:ext>
                </a:extLst>
              </p:cNvPr>
              <p:cNvGrpSpPr/>
              <p:nvPr/>
            </p:nvGrpSpPr>
            <p:grpSpPr>
              <a:xfrm>
                <a:off x="7170733" y="1698284"/>
                <a:ext cx="466923" cy="543625"/>
                <a:chOff x="6123981" y="-3806466"/>
                <a:chExt cx="370081" cy="430876"/>
              </a:xfrm>
            </p:grpSpPr>
            <p:sp>
              <p:nvSpPr>
                <p:cNvPr id="60" name="Freeform: Shape 59">
                  <a:extLst>
                    <a:ext uri="{FF2B5EF4-FFF2-40B4-BE49-F238E27FC236}">
                      <a16:creationId xmlns:a16="http://schemas.microsoft.com/office/drawing/2014/main" id="{D311FD50-0CCD-439E-B637-25C010DE17D9}"/>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1" name="Freeform: Shape 60">
                  <a:extLst>
                    <a:ext uri="{FF2B5EF4-FFF2-40B4-BE49-F238E27FC236}">
                      <a16:creationId xmlns:a16="http://schemas.microsoft.com/office/drawing/2014/main" id="{E5D6EC4B-BF99-4CCC-AE96-C4982F5F47DB}"/>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2" name="Freeform: Shape 61">
                  <a:extLst>
                    <a:ext uri="{FF2B5EF4-FFF2-40B4-BE49-F238E27FC236}">
                      <a16:creationId xmlns:a16="http://schemas.microsoft.com/office/drawing/2014/main" id="{C9BD8554-0E0B-4B85-9373-FAE84F056345}"/>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nvGrpSpPr>
                <p:cNvPr id="63" name="Group 62">
                  <a:extLst>
                    <a:ext uri="{FF2B5EF4-FFF2-40B4-BE49-F238E27FC236}">
                      <a16:creationId xmlns:a16="http://schemas.microsoft.com/office/drawing/2014/main" id="{A47E8027-FA44-4D69-BD88-979A95377360}"/>
                    </a:ext>
                  </a:extLst>
                </p:cNvPr>
                <p:cNvGrpSpPr/>
                <p:nvPr/>
              </p:nvGrpSpPr>
              <p:grpSpPr>
                <a:xfrm>
                  <a:off x="6218498" y="-3679546"/>
                  <a:ext cx="180998" cy="186836"/>
                  <a:chOff x="6979553" y="4960253"/>
                  <a:chExt cx="295275" cy="304800"/>
                </a:xfrm>
              </p:grpSpPr>
              <p:sp>
                <p:nvSpPr>
                  <p:cNvPr id="64" name="Freeform: Shape 63">
                    <a:extLst>
                      <a:ext uri="{FF2B5EF4-FFF2-40B4-BE49-F238E27FC236}">
                        <a16:creationId xmlns:a16="http://schemas.microsoft.com/office/drawing/2014/main" id="{437D3CD0-7FB2-41C7-860C-83FFDC0D5CD6}"/>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sp>
                <p:nvSpPr>
                  <p:cNvPr id="65" name="Freeform: Shape 64">
                    <a:extLst>
                      <a:ext uri="{FF2B5EF4-FFF2-40B4-BE49-F238E27FC236}">
                        <a16:creationId xmlns:a16="http://schemas.microsoft.com/office/drawing/2014/main" id="{C501CDE2-0298-460C-90DB-5E2F21080520}"/>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pSp>
        <p:grpSp>
          <p:nvGrpSpPr>
            <p:cNvPr id="49" name="Group 48">
              <a:extLst>
                <a:ext uri="{FF2B5EF4-FFF2-40B4-BE49-F238E27FC236}">
                  <a16:creationId xmlns:a16="http://schemas.microsoft.com/office/drawing/2014/main" id="{1F8EF875-0688-4C20-B395-4842A85002A6}"/>
                </a:ext>
                <a:ext uri="{C183D7F6-B498-43B3-948B-1728B52AA6E4}">
                  <adec:decorative xmlns:adec="http://schemas.microsoft.com/office/drawing/2017/decorative" val="1"/>
                </a:ext>
              </a:extLst>
            </p:cNvPr>
            <p:cNvGrpSpPr/>
            <p:nvPr/>
          </p:nvGrpSpPr>
          <p:grpSpPr>
            <a:xfrm>
              <a:off x="5840352" y="1680239"/>
              <a:ext cx="506217" cy="506217"/>
              <a:chOff x="5071151" y="-1943100"/>
              <a:chExt cx="626050" cy="626050"/>
            </a:xfrm>
          </p:grpSpPr>
          <p:sp>
            <p:nvSpPr>
              <p:cNvPr id="56" name="Oval 55">
                <a:extLst>
                  <a:ext uri="{FF2B5EF4-FFF2-40B4-BE49-F238E27FC236}">
                    <a16:creationId xmlns:a16="http://schemas.microsoft.com/office/drawing/2014/main" id="{ACD9BB18-A898-4E5E-8322-F70C59D00282}"/>
                  </a:ext>
                </a:extLst>
              </p:cNvPr>
              <p:cNvSpPr/>
              <p:nvPr/>
            </p:nvSpPr>
            <p:spPr bwMode="auto">
              <a:xfrm>
                <a:off x="507115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7" name="Freeform 96" title="Icon of a gear with a wrench">
                <a:extLst>
                  <a:ext uri="{FF2B5EF4-FFF2-40B4-BE49-F238E27FC236}">
                    <a16:creationId xmlns:a16="http://schemas.microsoft.com/office/drawing/2014/main" id="{D0192353-C65D-435A-9DDA-C43604E8CAC6}"/>
                  </a:ext>
                </a:extLst>
              </p:cNvPr>
              <p:cNvSpPr>
                <a:spLocks noChangeAspect="1" noEditPoints="1"/>
              </p:cNvSpPr>
              <p:nvPr/>
            </p:nvSpPr>
            <p:spPr bwMode="auto">
              <a:xfrm>
                <a:off x="5196072" y="-1827462"/>
                <a:ext cx="376210" cy="346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50" name="Group 49">
              <a:extLst>
                <a:ext uri="{FF2B5EF4-FFF2-40B4-BE49-F238E27FC236}">
                  <a16:creationId xmlns:a16="http://schemas.microsoft.com/office/drawing/2014/main" id="{8BEDD634-19EE-4E00-B748-1E53E8D37403}"/>
                </a:ext>
                <a:ext uri="{C183D7F6-B498-43B3-948B-1728B52AA6E4}">
                  <adec:decorative xmlns:adec="http://schemas.microsoft.com/office/drawing/2017/decorative" val="1"/>
                </a:ext>
              </a:extLst>
            </p:cNvPr>
            <p:cNvGrpSpPr/>
            <p:nvPr/>
          </p:nvGrpSpPr>
          <p:grpSpPr>
            <a:xfrm>
              <a:off x="1432944" y="1680239"/>
              <a:ext cx="506217" cy="506217"/>
              <a:chOff x="1399511" y="-1943100"/>
              <a:chExt cx="626050" cy="626050"/>
            </a:xfrm>
          </p:grpSpPr>
          <p:sp>
            <p:nvSpPr>
              <p:cNvPr id="54" name="Oval 53">
                <a:extLst>
                  <a:ext uri="{FF2B5EF4-FFF2-40B4-BE49-F238E27FC236}">
                    <a16:creationId xmlns:a16="http://schemas.microsoft.com/office/drawing/2014/main" id="{E3ED9B5E-04E6-4B1A-80C0-6868C6A3A3E5}"/>
                  </a:ext>
                </a:extLst>
              </p:cNvPr>
              <p:cNvSpPr/>
              <p:nvPr/>
            </p:nvSpPr>
            <p:spPr bwMode="auto">
              <a:xfrm>
                <a:off x="1399511" y="-1943100"/>
                <a:ext cx="626050" cy="626050"/>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55" name="LineChart_E9E6" title="Icon of a line chart with points of varying heights">
                <a:extLst>
                  <a:ext uri="{FF2B5EF4-FFF2-40B4-BE49-F238E27FC236}">
                    <a16:creationId xmlns:a16="http://schemas.microsoft.com/office/drawing/2014/main" id="{524AB291-A674-46B0-9098-629DF6E7EA16}"/>
                  </a:ext>
                </a:extLst>
              </p:cNvPr>
              <p:cNvSpPr>
                <a:spLocks noChangeAspect="1" noEditPoints="1"/>
              </p:cNvSpPr>
              <p:nvPr/>
            </p:nvSpPr>
            <p:spPr bwMode="auto">
              <a:xfrm>
                <a:off x="1552607" y="-1814230"/>
                <a:ext cx="319862" cy="31993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nvGrpSpPr>
            <p:cNvPr id="51" name="Group 50">
              <a:extLst>
                <a:ext uri="{FF2B5EF4-FFF2-40B4-BE49-F238E27FC236}">
                  <a16:creationId xmlns:a16="http://schemas.microsoft.com/office/drawing/2014/main" id="{757DB771-EC10-4A0A-A3F9-0CC2A2C2A9E9}"/>
                </a:ext>
                <a:ext uri="{C183D7F6-B498-43B3-948B-1728B52AA6E4}">
                  <adec:decorative xmlns:adec="http://schemas.microsoft.com/office/drawing/2017/decorative" val="1"/>
                </a:ext>
              </a:extLst>
            </p:cNvPr>
            <p:cNvGrpSpPr/>
            <p:nvPr/>
          </p:nvGrpSpPr>
          <p:grpSpPr>
            <a:xfrm>
              <a:off x="3636648" y="1680239"/>
              <a:ext cx="506217" cy="506217"/>
              <a:chOff x="2991961" y="1616231"/>
              <a:chExt cx="506217" cy="506217"/>
            </a:xfrm>
          </p:grpSpPr>
          <p:sp>
            <p:nvSpPr>
              <p:cNvPr id="52" name="Oval 51">
                <a:extLst>
                  <a:ext uri="{FF2B5EF4-FFF2-40B4-BE49-F238E27FC236}">
                    <a16:creationId xmlns:a16="http://schemas.microsoft.com/office/drawing/2014/main" id="{3AF5DFB5-1DC1-4AA1-B14C-20AC2A459117}"/>
                  </a:ext>
                </a:extLst>
              </p:cNvPr>
              <p:cNvSpPr/>
              <p:nvPr/>
            </p:nvSpPr>
            <p:spPr bwMode="auto">
              <a:xfrm>
                <a:off x="2991961" y="1616231"/>
                <a:ext cx="506217" cy="506217"/>
              </a:xfrm>
              <a:prstGeom prst="ellipse">
                <a:avLst/>
              </a:prstGeom>
              <a:solidFill>
                <a:schemeClr val="bg1"/>
              </a:solidFill>
              <a:ln>
                <a:noFill/>
                <a:prstDash val="dash"/>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solidFill>
                    <a:srgbClr val="1A1A1A"/>
                  </a:solidFill>
                  <a:effectLst/>
                  <a:uLnTx/>
                  <a:uFillTx/>
                  <a:latin typeface="Segoe UI"/>
                  <a:ea typeface="+mn-ea"/>
                  <a:cs typeface="Segoe UI" pitchFamily="34" charset="0"/>
                </a:endParaRPr>
              </a:p>
            </p:txBody>
          </p:sp>
          <p:sp>
            <p:nvSpPr>
              <p:cNvPr id="53" name="manager" title="Icon of three people with lines connecting them">
                <a:extLst>
                  <a:ext uri="{FF2B5EF4-FFF2-40B4-BE49-F238E27FC236}">
                    <a16:creationId xmlns:a16="http://schemas.microsoft.com/office/drawing/2014/main" id="{0D1EA3DC-ACC1-4344-A016-4ABE739EE214}"/>
                  </a:ext>
                </a:extLst>
              </p:cNvPr>
              <p:cNvSpPr>
                <a:spLocks noChangeAspect="1" noEditPoints="1"/>
              </p:cNvSpPr>
              <p:nvPr/>
            </p:nvSpPr>
            <p:spPr bwMode="auto">
              <a:xfrm>
                <a:off x="3115752" y="1719437"/>
                <a:ext cx="258637" cy="2606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flat">
                <a:solidFill>
                  <a:schemeClr val="tx1"/>
                </a:solidFill>
                <a:prstDash val="solid"/>
                <a:miter lim="800000"/>
                <a:headEnd/>
                <a:tailEnd/>
              </a:ln>
            </p:spPr>
            <p:txBody>
              <a:bodyPr vert="horz" wrap="none" lIns="0" tIns="91440" rIns="0" bIns="0" numCol="1" anchor="ctr" anchorCtr="0" compatLnSpc="1">
                <a:prstTxWarp prst="textNoShape">
                  <a:avLst/>
                </a:prstTxWarp>
              </a:bodyPr>
              <a:lstStyle/>
              <a:p>
                <a:endParaRPr lang="en-US" sz="1200" kern="0">
                  <a:solidFill>
                    <a:srgbClr val="1A1A1A"/>
                  </a:solidFill>
                  <a:latin typeface="Segoe UI Semibold"/>
                </a:endParaRPr>
              </a:p>
            </p:txBody>
          </p:sp>
        </p:grpSp>
      </p:grpSp>
      <p:graphicFrame>
        <p:nvGraphicFramePr>
          <p:cNvPr id="68" name="Table 67">
            <a:extLst>
              <a:ext uri="{FF2B5EF4-FFF2-40B4-BE49-F238E27FC236}">
                <a16:creationId xmlns:a16="http://schemas.microsoft.com/office/drawing/2014/main" id="{1F400751-928F-4CFA-BCEC-65AA782C58BA}"/>
              </a:ext>
            </a:extLst>
          </p:cNvPr>
          <p:cNvGraphicFramePr>
            <a:graphicFrameLocks noGrp="1"/>
          </p:cNvGraphicFramePr>
          <p:nvPr/>
        </p:nvGraphicFramePr>
        <p:xfrm>
          <a:off x="1322173" y="5951145"/>
          <a:ext cx="10601558" cy="408769"/>
        </p:xfrm>
        <a:graphic>
          <a:graphicData uri="http://schemas.openxmlformats.org/drawingml/2006/table">
            <a:tbl>
              <a:tblPr firstRow="1" bandRow="1"/>
              <a:tblGrid>
                <a:gridCol w="1594022">
                  <a:extLst>
                    <a:ext uri="{9D8B030D-6E8A-4147-A177-3AD203B41FA5}">
                      <a16:colId xmlns:a16="http://schemas.microsoft.com/office/drawing/2014/main" val="1800490013"/>
                    </a:ext>
                  </a:extLst>
                </a:gridCol>
                <a:gridCol w="1501256">
                  <a:extLst>
                    <a:ext uri="{9D8B030D-6E8A-4147-A177-3AD203B41FA5}">
                      <a16:colId xmlns:a16="http://schemas.microsoft.com/office/drawing/2014/main" val="2615947184"/>
                    </a:ext>
                  </a:extLst>
                </a:gridCol>
                <a:gridCol w="1501256">
                  <a:extLst>
                    <a:ext uri="{9D8B030D-6E8A-4147-A177-3AD203B41FA5}">
                      <a16:colId xmlns:a16="http://schemas.microsoft.com/office/drawing/2014/main" val="196801393"/>
                    </a:ext>
                  </a:extLst>
                </a:gridCol>
                <a:gridCol w="1501256">
                  <a:extLst>
                    <a:ext uri="{9D8B030D-6E8A-4147-A177-3AD203B41FA5}">
                      <a16:colId xmlns:a16="http://schemas.microsoft.com/office/drawing/2014/main" val="3318732498"/>
                    </a:ext>
                  </a:extLst>
                </a:gridCol>
                <a:gridCol w="1501256">
                  <a:extLst>
                    <a:ext uri="{9D8B030D-6E8A-4147-A177-3AD203B41FA5}">
                      <a16:colId xmlns:a16="http://schemas.microsoft.com/office/drawing/2014/main" val="1770855413"/>
                    </a:ext>
                  </a:extLst>
                </a:gridCol>
                <a:gridCol w="1501256">
                  <a:extLst>
                    <a:ext uri="{9D8B030D-6E8A-4147-A177-3AD203B41FA5}">
                      <a16:colId xmlns:a16="http://schemas.microsoft.com/office/drawing/2014/main" val="1670932420"/>
                    </a:ext>
                  </a:extLst>
                </a:gridCol>
                <a:gridCol w="1501256">
                  <a:extLst>
                    <a:ext uri="{9D8B030D-6E8A-4147-A177-3AD203B41FA5}">
                      <a16:colId xmlns:a16="http://schemas.microsoft.com/office/drawing/2014/main" val="1145381879"/>
                    </a:ext>
                  </a:extLst>
                </a:gridCol>
              </a:tblGrid>
              <a:tr h="40876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UI Semibold"/>
                          <a:ea typeface="+mn-ea"/>
                          <a:cs typeface="+mn-cs"/>
                        </a:rPr>
                        <a:t>Power Platform</a:t>
                      </a:r>
                    </a:p>
                  </a:txBody>
                  <a:tcPr marL="45720" marR="45720" marT="0" marB="0" anchor="ctr">
                    <a:lnL w="12700" cap="flat" cmpd="sng" algn="ctr">
                      <a:noFill/>
                      <a:prstDash val="solid"/>
                      <a:round/>
                      <a:headEnd type="none" w="med" len="med"/>
                      <a:tailEnd type="none" w="med" len="med"/>
                    </a:lnL>
                    <a:lnR w="12700" cap="flat" cmpd="sng" algn="ctr">
                      <a:solidFill>
                        <a:srgbClr val="2A2A2A">
                          <a:alpha val="10196"/>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Power BI</a:t>
                      </a:r>
                    </a:p>
                  </a:txBody>
                  <a:tcPr marL="45720" marR="45720" marT="0" marB="0" anchor="ctr">
                    <a:lnL w="12700" cap="flat" cmpd="sng" algn="ctr">
                      <a:solidFill>
                        <a:srgbClr val="2A2A2A">
                          <a:alpha val="10196"/>
                        </a:srgbClr>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Power Apps</a:t>
                      </a:r>
                    </a:p>
                  </a:txBody>
                  <a:tcPr marL="45720" marR="4572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Power Automate</a:t>
                      </a:r>
                    </a:p>
                  </a:txBody>
                  <a:tcPr marL="45720" marR="4572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a:ln>
                            <a:noFill/>
                          </a:ln>
                          <a:solidFill>
                            <a:schemeClr val="bg1"/>
                          </a:solidFill>
                          <a:effectLst/>
                          <a:uLnTx/>
                          <a:uFillTx/>
                          <a:latin typeface="+mj-lt"/>
                          <a:ea typeface="+mn-ea"/>
                          <a:cs typeface="Segoe UI" panose="020B0502040204020203" pitchFamily="34" charset="0"/>
                        </a:rPr>
                        <a:t>Power Virtual Agents</a:t>
                      </a:r>
                    </a:p>
                  </a:txBody>
                  <a:tcPr marL="45720" marR="4572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a:ln>
                            <a:noFill/>
                          </a:ln>
                          <a:solidFill>
                            <a:schemeClr val="bg1"/>
                          </a:solidFill>
                          <a:effectLst/>
                          <a:uLnTx/>
                          <a:uFillTx/>
                          <a:latin typeface="+mj-lt"/>
                          <a:ea typeface="+mn-ea"/>
                          <a:cs typeface="Segoe UI" panose="020B0502040204020203" pitchFamily="34" charset="0"/>
                        </a:rPr>
                        <a:t>AI Builder</a:t>
                      </a:r>
                    </a:p>
                  </a:txBody>
                  <a:tcPr marL="45720" marR="4572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Portals</a:t>
                      </a:r>
                    </a:p>
                  </a:txBody>
                  <a:tcPr marL="45720" marR="4572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80817"/>
                  </a:ext>
                </a:extLst>
              </a:tr>
            </a:tbl>
          </a:graphicData>
        </a:graphic>
      </p:graphicFrame>
    </p:spTree>
    <p:extLst>
      <p:ext uri="{BB962C8B-B14F-4D97-AF65-F5344CB8AC3E}">
        <p14:creationId xmlns:p14="http://schemas.microsoft.com/office/powerpoint/2010/main" val="341654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1250"/>
                            </p:stCondLst>
                            <p:childTnLst>
                              <p:par>
                                <p:cTn id="9" presetID="10" presetClass="entr" presetSubtype="0" fill="hold" nodeType="afterEffect">
                                  <p:stCondLst>
                                    <p:cond delay="75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sz="1800">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17+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p:txBody>
          <a:bodyPr>
            <a:normAutofit/>
          </a:bodyPr>
          <a:lstStyle/>
          <a:p>
            <a:r>
              <a:rPr lang="en-US" sz="4000" dirty="0"/>
              <a:t>Low Code Evolution</a:t>
            </a:r>
          </a:p>
        </p:txBody>
      </p:sp>
    </p:spTree>
    <p:extLst>
      <p:ext uri="{BB962C8B-B14F-4D97-AF65-F5344CB8AC3E}">
        <p14:creationId xmlns:p14="http://schemas.microsoft.com/office/powerpoint/2010/main" val="2518827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p:txBody>
          <a:bodyPr/>
          <a:lstStyle/>
          <a:p>
            <a:r>
              <a:rPr lang="en-US" dirty="0"/>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CRM</a:t>
                </a:r>
                <a:endParaRPr lang="en-GB" sz="900" b="1" dirty="0" err="1">
                  <a:latin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HRM</a:t>
                </a:r>
                <a:endParaRPr lang="en-GB" sz="900" b="1" dirty="0" err="1">
                  <a:latin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ERP</a:t>
                </a:r>
                <a:endParaRPr lang="en-GB" sz="900" b="1" dirty="0" err="1">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LOG.</a:t>
                </a:r>
                <a:endParaRPr lang="en-GB" sz="900" b="1" dirty="0" err="1">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a:t>
                </a:r>
                <a:endParaRPr lang="en-GB" sz="900" b="1" dirty="0" err="1">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OPS</a:t>
                </a:r>
                <a:endParaRPr lang="en-GB" sz="900" b="1" dirty="0" err="1">
                  <a:latin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PRM</a:t>
                </a:r>
                <a:endParaRPr lang="en-GB" sz="900" b="1" dirty="0" err="1">
                  <a:latin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MRP</a:t>
              </a:r>
              <a:endParaRPr lang="en-GB" sz="1100" b="1" dirty="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OPS</a:t>
              </a:r>
              <a:endParaRPr lang="en-GB" sz="1100" b="1" dirty="0">
                <a:solidFill>
                  <a:schemeClr val="bg1"/>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a:t>
              </a:r>
              <a:endParaRPr lang="en-GB" sz="1100" b="1" dirty="0">
                <a:solidFill>
                  <a:schemeClr val="bg1"/>
                </a:solidFill>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HRM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CRM</a:t>
              </a:r>
              <a:endParaRPr lang="en-GB" sz="1100" b="1" dirty="0">
                <a:solidFill>
                  <a:schemeClr val="bg1"/>
                </a:solidFill>
                <a:latin typeface="Segoe UI" panose="020B0502040204020203" pitchFamily="34" charset="0"/>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ERP</a:t>
              </a:r>
              <a:endParaRPr lang="en-GB" sz="1100" b="1" dirty="0">
                <a:solidFill>
                  <a:schemeClr val="bg1"/>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p:txBody>
          <a:bodyPr/>
          <a:lstStyle/>
          <a:p>
            <a:r>
              <a:rPr lang="en-US" dirty="0"/>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r>
              <a:rPr lang="en-US" sz="1400" dirty="0">
                <a:latin typeface="Arial" panose="020B0604020202020204" pitchFamily="34" charset="0"/>
              </a:rPr>
              <a:t>Environment used to create web or mobile applications easily by mostly </a:t>
            </a:r>
            <a:r>
              <a:rPr lang="en-US" sz="1400" b="1" dirty="0">
                <a:solidFill>
                  <a:srgbClr val="0070C0"/>
                </a:solidFill>
                <a:latin typeface="Arial" panose="020B0604020202020204" pitchFamily="34" charset="0"/>
              </a:rPr>
              <a:t>configurations, drop-and drops</a:t>
            </a:r>
            <a:r>
              <a:rPr lang="en-US" sz="1400" dirty="0">
                <a:latin typeface="Arial" panose="020B0604020202020204" pitchFamily="34" charset="0"/>
              </a:rPr>
              <a:t>.</a:t>
            </a:r>
            <a:endParaRPr lang="en-GB" sz="1400" dirty="0"/>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r>
              <a:rPr lang="en-US" sz="1400" dirty="0">
                <a:latin typeface="Arial" panose="020B0604020202020204" pitchFamily="34" charset="0"/>
              </a:rPr>
              <a:t>Traditional computer programming, </a:t>
            </a:r>
            <a:r>
              <a:rPr lang="en-US" sz="1400" b="1" dirty="0">
                <a:solidFill>
                  <a:srgbClr val="0070C0"/>
                </a:solidFill>
                <a:latin typeface="Arial" panose="020B0604020202020204" pitchFamily="34" charset="0"/>
              </a:rPr>
              <a:t>writing lines of codes from scratch</a:t>
            </a:r>
            <a:r>
              <a:rPr lang="en-US" sz="1400" dirty="0">
                <a:latin typeface="Arial" panose="020B0604020202020204" pitchFamily="34" charset="0"/>
              </a:rPr>
              <a:t>.</a:t>
            </a:r>
            <a:endParaRPr lang="en-GB" sz="1400" dirty="0"/>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LOW-CODE</a:t>
            </a:r>
          </a:p>
          <a:p>
            <a:pPr algn="l"/>
            <a:r>
              <a:rPr lang="en-US" sz="1400" b="1" dirty="0">
                <a:latin typeface="Segoe UI" panose="020B0502040204020203" pitchFamily="34" charset="0"/>
                <a:cs typeface="Segoe UI" panose="020B0502040204020203" pitchFamily="34" charset="0"/>
              </a:rPr>
              <a:t>DEVELOPMENT PLATFORMS</a:t>
            </a:r>
            <a:endParaRPr lang="en-GB" sz="1400" b="1" dirty="0" err="1">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TRADITIONAL</a:t>
            </a:r>
          </a:p>
          <a:p>
            <a:pPr algn="l"/>
            <a:r>
              <a:rPr lang="en-US" sz="1400" b="1" dirty="0">
                <a:latin typeface="Segoe UI" panose="020B0502040204020203" pitchFamily="34" charset="0"/>
                <a:cs typeface="Segoe UI" panose="020B0502040204020203" pitchFamily="34" charset="0"/>
              </a:rPr>
              <a:t>DEVELOPMENT</a:t>
            </a:r>
            <a:endParaRPr lang="en-GB" sz="1400" b="1" dirty="0" err="1">
              <a:latin typeface="Segoe UI" panose="020B0502040204020203" pitchFamily="34" charset="0"/>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Days to Weeks</a:t>
              </a:r>
              <a:endParaRPr lang="en-GB" sz="1400" b="1" dirty="0" err="1">
                <a:latin typeface="Segoe UI" panose="020B0502040204020203" pitchFamily="34" charset="0"/>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Months to Years</a:t>
              </a:r>
              <a:endParaRPr lang="en-GB" sz="1400" b="1" dirty="0" err="1">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Loved by both Business &amp; IT</a:t>
              </a:r>
              <a:endParaRPr lang="en-GB" sz="1400" b="1" dirty="0" err="1">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Lagging IT &amp; constant tension with business</a:t>
              </a:r>
              <a:endParaRPr lang="en-GB" sz="1400" b="1" dirty="0" err="1">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Breeds Innovations</a:t>
              </a:r>
              <a:endParaRPr lang="en-GB" sz="1400" b="1" dirty="0" err="1">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Curbs Innovation</a:t>
              </a:r>
              <a:endParaRPr lang="en-GB" sz="1400" b="1" dirty="0" err="1">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D0C2-89BD-40FC-8DB4-9453DDBD7B1F}"/>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Continue… Part 2</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553664173"/>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476960525"/>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1077218"/>
          </a:xfrm>
          <a:prstGeom prst="rect">
            <a:avLst/>
          </a:prstGeom>
        </p:spPr>
        <p:txBody>
          <a:bodyPr wrap="square">
            <a:spAutoFit/>
          </a:bodyPr>
          <a:lstStyle/>
          <a:p>
            <a:pPr algn="ctr"/>
            <a:r>
              <a:rPr lang="en-US" sz="3600" b="1" dirty="0">
                <a:solidFill>
                  <a:srgbClr val="7030A0"/>
                </a:solidFill>
              </a:rPr>
              <a:t>Day 1: Empowering Everyone with Power Platform</a:t>
            </a:r>
          </a:p>
          <a:p>
            <a:pPr algn="ctr"/>
            <a:r>
              <a:rPr lang="en-US" sz="2800" b="1" dirty="0">
                <a:solidFill>
                  <a:srgbClr val="7030A0"/>
                </a:solidFill>
              </a:rPr>
              <a:t>From CEO to Frontline Workers – Part I</a:t>
            </a: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Why Power Platform?</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a canvas app from scratch based on Excel data</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93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 name="Group 310">
            <a:extLst>
              <a:ext uri="{FF2B5EF4-FFF2-40B4-BE49-F238E27FC236}">
                <a16:creationId xmlns:a16="http://schemas.microsoft.com/office/drawing/2014/main" id="{660C5603-7AC6-E64A-92D7-99957AC687EC}"/>
              </a:ext>
            </a:extLst>
          </p:cNvPr>
          <p:cNvGrpSpPr/>
          <p:nvPr/>
        </p:nvGrpSpPr>
        <p:grpSpPr>
          <a:xfrm>
            <a:off x="2499225" y="2144351"/>
            <a:ext cx="1361077" cy="1125127"/>
            <a:chOff x="932655" y="2205953"/>
            <a:chExt cx="1674409" cy="1440236"/>
          </a:xfrm>
        </p:grpSpPr>
        <p:pic>
          <p:nvPicPr>
            <p:cNvPr id="312" name="!!Education Photo">
              <a:extLst>
                <a:ext uri="{FF2B5EF4-FFF2-40B4-BE49-F238E27FC236}">
                  <a16:creationId xmlns:a16="http://schemas.microsoft.com/office/drawing/2014/main" id="{84EC1FCA-E575-4544-88D4-8ED328950A71}"/>
                </a:ext>
              </a:extLst>
            </p:cNvPr>
            <p:cNvPicPr>
              <a:picLocks noChangeAspect="1"/>
            </p:cNvPicPr>
            <p:nvPr/>
          </p:nvPicPr>
          <p:blipFill rotWithShape="1">
            <a:blip r:embed="rId3"/>
            <a:srcRect l="23970" t="49" r="4216" b="7202"/>
            <a:stretch/>
          </p:blipFill>
          <p:spPr>
            <a:xfrm>
              <a:off x="933950" y="2205953"/>
              <a:ext cx="1673114" cy="1440236"/>
            </a:xfrm>
            <a:prstGeom prst="rect">
              <a:avLst/>
            </a:prstGeom>
            <a:solidFill>
              <a:schemeClr val="bg1"/>
            </a:solidFill>
            <a:ln w="76200" cmpd="sng">
              <a:noFill/>
            </a:ln>
          </p:spPr>
        </p:pic>
        <p:sp>
          <p:nvSpPr>
            <p:cNvPr id="313" name="Rounded Rectangle 312">
              <a:extLst>
                <a:ext uri="{FF2B5EF4-FFF2-40B4-BE49-F238E27FC236}">
                  <a16:creationId xmlns:a16="http://schemas.microsoft.com/office/drawing/2014/main" id="{68FF9821-D8C4-5047-8C1C-184E07F90950}"/>
                </a:ext>
              </a:extLst>
            </p:cNvPr>
            <p:cNvSpPr/>
            <p:nvPr/>
          </p:nvSpPr>
          <p:spPr bwMode="auto">
            <a:xfrm>
              <a:off x="937397" y="2209759"/>
              <a:ext cx="1669667" cy="1433820"/>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4" name="Text Placeholder 6">
              <a:extLst>
                <a:ext uri="{FF2B5EF4-FFF2-40B4-BE49-F238E27FC236}">
                  <a16:creationId xmlns:a16="http://schemas.microsoft.com/office/drawing/2014/main" id="{3826F0C8-0D40-9340-84D0-7679F20A92E8}"/>
                </a:ext>
              </a:extLst>
            </p:cNvPr>
            <p:cNvSpPr txBox="1">
              <a:spLocks/>
            </p:cNvSpPr>
            <p:nvPr/>
          </p:nvSpPr>
          <p:spPr>
            <a:xfrm>
              <a:off x="932655" y="2838647"/>
              <a:ext cx="1673290" cy="24327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Education</a:t>
              </a:r>
            </a:p>
          </p:txBody>
        </p:sp>
      </p:grpSp>
      <p:grpSp>
        <p:nvGrpSpPr>
          <p:cNvPr id="315" name="Group 314">
            <a:extLst>
              <a:ext uri="{FF2B5EF4-FFF2-40B4-BE49-F238E27FC236}">
                <a16:creationId xmlns:a16="http://schemas.microsoft.com/office/drawing/2014/main" id="{8639C2C0-2D76-E24F-ADD4-B892D3638687}"/>
              </a:ext>
            </a:extLst>
          </p:cNvPr>
          <p:cNvGrpSpPr/>
          <p:nvPr/>
        </p:nvGrpSpPr>
        <p:grpSpPr>
          <a:xfrm>
            <a:off x="4440151" y="2161838"/>
            <a:ext cx="1386115" cy="1113133"/>
            <a:chOff x="3148729" y="2202541"/>
            <a:chExt cx="1690221" cy="1466112"/>
          </a:xfrm>
        </p:grpSpPr>
        <p:pic>
          <p:nvPicPr>
            <p:cNvPr id="316" name="!!Non-Profit Photo" descr="A large red truck driving down a street&#10;&#10;Description generated with very high confidence">
              <a:extLst>
                <a:ext uri="{FF2B5EF4-FFF2-40B4-BE49-F238E27FC236}">
                  <a16:creationId xmlns:a16="http://schemas.microsoft.com/office/drawing/2014/main" id="{BC056F93-FECE-134D-AF02-8944DD6FA098}"/>
                </a:ext>
              </a:extLst>
            </p:cNvPr>
            <p:cNvPicPr>
              <a:picLocks noChangeAspect="1"/>
            </p:cNvPicPr>
            <p:nvPr/>
          </p:nvPicPr>
          <p:blipFill rotWithShape="1">
            <a:blip r:embed="rId4">
              <a:extLst>
                <a:ext uri="{28A0092B-C50C-407E-A947-70E740481C1C}">
                  <a14:useLocalDpi xmlns:a14="http://schemas.microsoft.com/office/drawing/2010/main" val="0"/>
                </a:ext>
              </a:extLst>
            </a:blip>
            <a:srcRect l="2640" r="41844" b="14050"/>
            <a:stretch/>
          </p:blipFill>
          <p:spPr>
            <a:xfrm>
              <a:off x="3148729" y="2202541"/>
              <a:ext cx="1682399" cy="146611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17" name="Rounded Rectangle 316">
              <a:extLst>
                <a:ext uri="{FF2B5EF4-FFF2-40B4-BE49-F238E27FC236}">
                  <a16:creationId xmlns:a16="http://schemas.microsoft.com/office/drawing/2014/main" id="{4BA168E0-F00D-6143-A1C3-C06234EE0961}"/>
                </a:ext>
              </a:extLst>
            </p:cNvPr>
            <p:cNvSpPr/>
            <p:nvPr/>
          </p:nvSpPr>
          <p:spPr bwMode="auto">
            <a:xfrm>
              <a:off x="3149599" y="2202687"/>
              <a:ext cx="1689351" cy="1465966"/>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Text Placeholder 6">
              <a:extLst>
                <a:ext uri="{FF2B5EF4-FFF2-40B4-BE49-F238E27FC236}">
                  <a16:creationId xmlns:a16="http://schemas.microsoft.com/office/drawing/2014/main" id="{669AF3B6-99F7-A443-BA90-A24DDFC7AB87}"/>
                </a:ext>
              </a:extLst>
            </p:cNvPr>
            <p:cNvSpPr txBox="1">
              <a:spLocks/>
            </p:cNvSpPr>
            <p:nvPr/>
          </p:nvSpPr>
          <p:spPr>
            <a:xfrm>
              <a:off x="3148729" y="2838648"/>
              <a:ext cx="1682399" cy="2503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Non-profit</a:t>
              </a:r>
            </a:p>
          </p:txBody>
        </p:sp>
      </p:grpSp>
      <p:grpSp>
        <p:nvGrpSpPr>
          <p:cNvPr id="319" name="Group 318">
            <a:extLst>
              <a:ext uri="{FF2B5EF4-FFF2-40B4-BE49-F238E27FC236}">
                <a16:creationId xmlns:a16="http://schemas.microsoft.com/office/drawing/2014/main" id="{FE4C6F4E-1E49-B547-A792-6716918A7985}"/>
              </a:ext>
            </a:extLst>
          </p:cNvPr>
          <p:cNvGrpSpPr/>
          <p:nvPr/>
        </p:nvGrpSpPr>
        <p:grpSpPr>
          <a:xfrm>
            <a:off x="6376777" y="2143608"/>
            <a:ext cx="1356295" cy="1148553"/>
            <a:chOff x="5396619" y="2198711"/>
            <a:chExt cx="1690819" cy="1441097"/>
          </a:xfrm>
        </p:grpSpPr>
        <p:pic>
          <p:nvPicPr>
            <p:cNvPr id="320" name="!!Healthcare Photo" descr="A person standing next to a body of water&#10;&#10;Description automatically generated">
              <a:extLst>
                <a:ext uri="{FF2B5EF4-FFF2-40B4-BE49-F238E27FC236}">
                  <a16:creationId xmlns:a16="http://schemas.microsoft.com/office/drawing/2014/main" id="{F2EC2423-8179-164A-96F7-68ECCA014A55}"/>
                </a:ext>
              </a:extLst>
            </p:cNvPr>
            <p:cNvPicPr>
              <a:picLocks/>
            </p:cNvPicPr>
            <p:nvPr/>
          </p:nvPicPr>
          <p:blipFill rotWithShape="1">
            <a:blip r:embed="rId5">
              <a:extLst>
                <a:ext uri="{28A0092B-C50C-407E-A947-70E740481C1C}">
                  <a14:useLocalDpi xmlns:a14="http://schemas.microsoft.com/office/drawing/2010/main" val="0"/>
                </a:ext>
              </a:extLst>
            </a:blip>
            <a:srcRect l="28003" r="8713" b="12620"/>
            <a:stretch/>
          </p:blipFill>
          <p:spPr>
            <a:xfrm>
              <a:off x="5398087" y="2199572"/>
              <a:ext cx="1689351" cy="1440236"/>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21" name="Rounded Rectangle 320">
              <a:extLst>
                <a:ext uri="{FF2B5EF4-FFF2-40B4-BE49-F238E27FC236}">
                  <a16:creationId xmlns:a16="http://schemas.microsoft.com/office/drawing/2014/main" id="{99E620B0-CFDC-3645-BCD7-155C7A5CB059}"/>
                </a:ext>
              </a:extLst>
            </p:cNvPr>
            <p:cNvSpPr/>
            <p:nvPr/>
          </p:nvSpPr>
          <p:spPr bwMode="auto">
            <a:xfrm>
              <a:off x="5397914" y="2198711"/>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Text Placeholder 6">
              <a:extLst>
                <a:ext uri="{FF2B5EF4-FFF2-40B4-BE49-F238E27FC236}">
                  <a16:creationId xmlns:a16="http://schemas.microsoft.com/office/drawing/2014/main" id="{5077D0C1-1BE2-DC48-88E7-2A377F7AA96E}"/>
                </a:ext>
              </a:extLst>
            </p:cNvPr>
            <p:cNvSpPr txBox="1">
              <a:spLocks/>
            </p:cNvSpPr>
            <p:nvPr/>
          </p:nvSpPr>
          <p:spPr>
            <a:xfrm>
              <a:off x="5396619" y="2838646"/>
              <a:ext cx="1689350" cy="23845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Healthcare</a:t>
              </a:r>
            </a:p>
          </p:txBody>
        </p:sp>
      </p:grpSp>
      <p:grpSp>
        <p:nvGrpSpPr>
          <p:cNvPr id="323" name="Group 322">
            <a:extLst>
              <a:ext uri="{FF2B5EF4-FFF2-40B4-BE49-F238E27FC236}">
                <a16:creationId xmlns:a16="http://schemas.microsoft.com/office/drawing/2014/main" id="{DF87FC78-A2C7-734A-AB31-DD4832AD8FEB}"/>
              </a:ext>
            </a:extLst>
          </p:cNvPr>
          <p:cNvGrpSpPr/>
          <p:nvPr/>
        </p:nvGrpSpPr>
        <p:grpSpPr>
          <a:xfrm>
            <a:off x="8327530" y="3528619"/>
            <a:ext cx="1349844" cy="1165071"/>
            <a:chOff x="7602943" y="2147191"/>
            <a:chExt cx="1689524" cy="1488640"/>
          </a:xfrm>
        </p:grpSpPr>
        <p:pic>
          <p:nvPicPr>
            <p:cNvPr id="324" name="!!PowerandUtilities Photo">
              <a:extLst>
                <a:ext uri="{FF2B5EF4-FFF2-40B4-BE49-F238E27FC236}">
                  <a16:creationId xmlns:a16="http://schemas.microsoft.com/office/drawing/2014/main" id="{AF0F2F0A-E9B5-F849-A58E-E5A879C524E8}"/>
                </a:ext>
              </a:extLst>
            </p:cNvPr>
            <p:cNvPicPr>
              <a:picLocks noChangeArrowheads="1"/>
            </p:cNvPicPr>
            <p:nvPr/>
          </p:nvPicPr>
          <p:blipFill rotWithShape="1">
            <a:blip r:embed="rId6">
              <a:extLst>
                <a:ext uri="{28A0092B-C50C-407E-A947-70E740481C1C}">
                  <a14:useLocalDpi xmlns:a14="http://schemas.microsoft.com/office/drawing/2010/main" val="0"/>
                </a:ext>
              </a:extLst>
            </a:blip>
            <a:srcRect l="20350" t="-2882" r="2881" b="13380"/>
            <a:stretch/>
          </p:blipFill>
          <p:spPr bwMode="auto">
            <a:xfrm>
              <a:off x="7603116" y="2147191"/>
              <a:ext cx="1689351" cy="148864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25" name="Rounded Rectangle 324">
              <a:extLst>
                <a:ext uri="{FF2B5EF4-FFF2-40B4-BE49-F238E27FC236}">
                  <a16:creationId xmlns:a16="http://schemas.microsoft.com/office/drawing/2014/main" id="{5DC813D7-D714-1540-B798-AF4E52161E3D}"/>
                </a:ext>
              </a:extLst>
            </p:cNvPr>
            <p:cNvSpPr/>
            <p:nvPr/>
          </p:nvSpPr>
          <p:spPr bwMode="auto">
            <a:xfrm>
              <a:off x="7602943" y="2199035"/>
              <a:ext cx="1689351"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Text Placeholder 6">
              <a:extLst>
                <a:ext uri="{FF2B5EF4-FFF2-40B4-BE49-F238E27FC236}">
                  <a16:creationId xmlns:a16="http://schemas.microsoft.com/office/drawing/2014/main" id="{183A127B-208D-6C47-A512-0BEFD613C25A}"/>
                </a:ext>
              </a:extLst>
            </p:cNvPr>
            <p:cNvSpPr txBox="1">
              <a:spLocks/>
            </p:cNvSpPr>
            <p:nvPr/>
          </p:nvSpPr>
          <p:spPr>
            <a:xfrm>
              <a:off x="7613099" y="2838647"/>
              <a:ext cx="1679195" cy="24283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Utilities</a:t>
              </a:r>
            </a:p>
          </p:txBody>
        </p:sp>
      </p:grpSp>
      <p:grpSp>
        <p:nvGrpSpPr>
          <p:cNvPr id="327" name="Group 326">
            <a:extLst>
              <a:ext uri="{FF2B5EF4-FFF2-40B4-BE49-F238E27FC236}">
                <a16:creationId xmlns:a16="http://schemas.microsoft.com/office/drawing/2014/main" id="{3182C722-113F-1E4F-B83E-5DF9AC4878CF}"/>
              </a:ext>
            </a:extLst>
          </p:cNvPr>
          <p:cNvGrpSpPr/>
          <p:nvPr/>
        </p:nvGrpSpPr>
        <p:grpSpPr>
          <a:xfrm>
            <a:off x="10250090" y="3570576"/>
            <a:ext cx="1371661" cy="1134899"/>
            <a:chOff x="9878115" y="2196823"/>
            <a:chExt cx="1666569" cy="1439007"/>
          </a:xfrm>
        </p:grpSpPr>
        <p:pic>
          <p:nvPicPr>
            <p:cNvPr id="328" name="!!Transportation Photo">
              <a:extLst>
                <a:ext uri="{FF2B5EF4-FFF2-40B4-BE49-F238E27FC236}">
                  <a16:creationId xmlns:a16="http://schemas.microsoft.com/office/drawing/2014/main" id="{89E7B1A0-306C-D347-A554-F6ED270EF853}"/>
                </a:ext>
              </a:extLst>
            </p:cNvPr>
            <p:cNvPicPr>
              <a:picLocks noChangeAspect="1"/>
            </p:cNvPicPr>
            <p:nvPr/>
          </p:nvPicPr>
          <p:blipFill rotWithShape="1">
            <a:blip r:embed="rId7">
              <a:extLst>
                <a:ext uri="{28A0092B-C50C-407E-A947-70E740481C1C}">
                  <a14:useLocalDpi xmlns:a14="http://schemas.microsoft.com/office/drawing/2010/main" val="0"/>
                </a:ext>
              </a:extLst>
            </a:blip>
            <a:srcRect l="16089" r="29624" b="13917"/>
            <a:stretch/>
          </p:blipFill>
          <p:spPr>
            <a:xfrm flipH="1">
              <a:off x="9879410" y="2198711"/>
              <a:ext cx="1665274" cy="1437119"/>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329" name="Rounded Rectangle 328">
              <a:extLst>
                <a:ext uri="{FF2B5EF4-FFF2-40B4-BE49-F238E27FC236}">
                  <a16:creationId xmlns:a16="http://schemas.microsoft.com/office/drawing/2014/main" id="{A10873FB-FC90-0041-881B-C6F58085ECF3}"/>
                </a:ext>
              </a:extLst>
            </p:cNvPr>
            <p:cNvSpPr/>
            <p:nvPr/>
          </p:nvSpPr>
          <p:spPr bwMode="auto">
            <a:xfrm>
              <a:off x="9878115" y="2196823"/>
              <a:ext cx="1665274"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Text Placeholder 6">
              <a:extLst>
                <a:ext uri="{FF2B5EF4-FFF2-40B4-BE49-F238E27FC236}">
                  <a16:creationId xmlns:a16="http://schemas.microsoft.com/office/drawing/2014/main" id="{B23EA0A9-68C5-004E-96F6-97A0389ACAF1}"/>
                </a:ext>
              </a:extLst>
            </p:cNvPr>
            <p:cNvSpPr txBox="1">
              <a:spLocks/>
            </p:cNvSpPr>
            <p:nvPr/>
          </p:nvSpPr>
          <p:spPr>
            <a:xfrm>
              <a:off x="9878116" y="2869025"/>
              <a:ext cx="1665274" cy="24097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Transportation</a:t>
              </a:r>
            </a:p>
          </p:txBody>
        </p:sp>
      </p:grpSp>
      <p:grpSp>
        <p:nvGrpSpPr>
          <p:cNvPr id="331" name="Group 330">
            <a:extLst>
              <a:ext uri="{FF2B5EF4-FFF2-40B4-BE49-F238E27FC236}">
                <a16:creationId xmlns:a16="http://schemas.microsoft.com/office/drawing/2014/main" id="{4477F79A-837A-FE4A-8726-1E50BE5C9235}"/>
              </a:ext>
            </a:extLst>
          </p:cNvPr>
          <p:cNvGrpSpPr/>
          <p:nvPr/>
        </p:nvGrpSpPr>
        <p:grpSpPr>
          <a:xfrm>
            <a:off x="548152" y="5011087"/>
            <a:ext cx="1382440" cy="1087863"/>
            <a:chOff x="923994" y="4439000"/>
            <a:chExt cx="1696160" cy="1445354"/>
          </a:xfrm>
        </p:grpSpPr>
        <p:pic>
          <p:nvPicPr>
            <p:cNvPr id="332" name="!!Public Sector Photo">
              <a:extLst>
                <a:ext uri="{FF2B5EF4-FFF2-40B4-BE49-F238E27FC236}">
                  <a16:creationId xmlns:a16="http://schemas.microsoft.com/office/drawing/2014/main" id="{E0D2FFFF-1F23-E44F-93E3-A0F4607520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957" t="13877" r="25813" b="1062"/>
            <a:stretch/>
          </p:blipFill>
          <p:spPr bwMode="auto">
            <a:xfrm flipH="1">
              <a:off x="932807" y="4443462"/>
              <a:ext cx="1684214" cy="144089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33" name="Rounded Rectangle 332">
              <a:extLst>
                <a:ext uri="{FF2B5EF4-FFF2-40B4-BE49-F238E27FC236}">
                  <a16:creationId xmlns:a16="http://schemas.microsoft.com/office/drawing/2014/main" id="{CF03A60C-5778-AA4D-B71A-F8E9D65C4E08}"/>
                </a:ext>
              </a:extLst>
            </p:cNvPr>
            <p:cNvSpPr/>
            <p:nvPr/>
          </p:nvSpPr>
          <p:spPr bwMode="auto">
            <a:xfrm>
              <a:off x="925832" y="4439000"/>
              <a:ext cx="1689351" cy="144535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Text Placeholder 6">
              <a:extLst>
                <a:ext uri="{FF2B5EF4-FFF2-40B4-BE49-F238E27FC236}">
                  <a16:creationId xmlns:a16="http://schemas.microsoft.com/office/drawing/2014/main" id="{EFB6ABE8-6F2E-EB43-84E9-772EDE260CE4}"/>
                </a:ext>
              </a:extLst>
            </p:cNvPr>
            <p:cNvSpPr txBox="1">
              <a:spLocks/>
            </p:cNvSpPr>
            <p:nvPr/>
          </p:nvSpPr>
          <p:spPr>
            <a:xfrm>
              <a:off x="923994" y="5075108"/>
              <a:ext cx="1696160" cy="252506"/>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Public sector</a:t>
              </a:r>
            </a:p>
          </p:txBody>
        </p:sp>
      </p:grpSp>
      <p:grpSp>
        <p:nvGrpSpPr>
          <p:cNvPr id="335" name="Group 334">
            <a:extLst>
              <a:ext uri="{FF2B5EF4-FFF2-40B4-BE49-F238E27FC236}">
                <a16:creationId xmlns:a16="http://schemas.microsoft.com/office/drawing/2014/main" id="{E5CC5F0D-336D-D047-8853-E64C8EABEDF0}"/>
              </a:ext>
            </a:extLst>
          </p:cNvPr>
          <p:cNvGrpSpPr/>
          <p:nvPr/>
        </p:nvGrpSpPr>
        <p:grpSpPr>
          <a:xfrm>
            <a:off x="2521058" y="4991016"/>
            <a:ext cx="1352602" cy="1107934"/>
            <a:chOff x="3170685" y="4439000"/>
            <a:chExt cx="1676287" cy="1440892"/>
          </a:xfrm>
        </p:grpSpPr>
        <p:pic>
          <p:nvPicPr>
            <p:cNvPr id="336" name="Picture 335" descr="A picture containing person, woman, clothing, standing&#10;&#10;Description automatically generated">
              <a:extLst>
                <a:ext uri="{FF2B5EF4-FFF2-40B4-BE49-F238E27FC236}">
                  <a16:creationId xmlns:a16="http://schemas.microsoft.com/office/drawing/2014/main" id="{38BE4D33-ACE8-6A44-9A44-7A41C6B452E6}"/>
                </a:ext>
              </a:extLst>
            </p:cNvPr>
            <p:cNvPicPr>
              <a:picLocks noChangeAspect="1"/>
            </p:cNvPicPr>
            <p:nvPr/>
          </p:nvPicPr>
          <p:blipFill rotWithShape="1">
            <a:blip r:embed="rId9"/>
            <a:srcRect l="15703" t="4274" r="10960" b="1566"/>
            <a:stretch/>
          </p:blipFill>
          <p:spPr>
            <a:xfrm>
              <a:off x="3173289" y="4442865"/>
              <a:ext cx="1673683" cy="1433049"/>
            </a:xfrm>
            <a:prstGeom prst="rect">
              <a:avLst/>
            </a:prstGeom>
          </p:spPr>
        </p:pic>
        <p:sp>
          <p:nvSpPr>
            <p:cNvPr id="337" name="Rounded Rectangle 336">
              <a:extLst>
                <a:ext uri="{FF2B5EF4-FFF2-40B4-BE49-F238E27FC236}">
                  <a16:creationId xmlns:a16="http://schemas.microsoft.com/office/drawing/2014/main" id="{EBD27F87-23F5-3241-A700-EE726F41ED39}"/>
                </a:ext>
              </a:extLst>
            </p:cNvPr>
            <p:cNvSpPr/>
            <p:nvPr/>
          </p:nvSpPr>
          <p:spPr bwMode="auto">
            <a:xfrm>
              <a:off x="3172523" y="4439000"/>
              <a:ext cx="1674449"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Text Placeholder 6">
              <a:extLst>
                <a:ext uri="{FF2B5EF4-FFF2-40B4-BE49-F238E27FC236}">
                  <a16:creationId xmlns:a16="http://schemas.microsoft.com/office/drawing/2014/main" id="{9D52233C-CCA8-2043-B95A-C614C253A383}"/>
                </a:ext>
              </a:extLst>
            </p:cNvPr>
            <p:cNvSpPr txBox="1">
              <a:spLocks/>
            </p:cNvSpPr>
            <p:nvPr/>
          </p:nvSpPr>
          <p:spPr>
            <a:xfrm>
              <a:off x="3170685" y="5075108"/>
              <a:ext cx="1668265" cy="24716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Retail</a:t>
              </a:r>
            </a:p>
          </p:txBody>
        </p:sp>
      </p:grpSp>
      <p:grpSp>
        <p:nvGrpSpPr>
          <p:cNvPr id="339" name="Group 338">
            <a:extLst>
              <a:ext uri="{FF2B5EF4-FFF2-40B4-BE49-F238E27FC236}">
                <a16:creationId xmlns:a16="http://schemas.microsoft.com/office/drawing/2014/main" id="{3A201DB8-7716-424F-9F6E-C3A01294CBB9}"/>
              </a:ext>
            </a:extLst>
          </p:cNvPr>
          <p:cNvGrpSpPr/>
          <p:nvPr/>
        </p:nvGrpSpPr>
        <p:grpSpPr>
          <a:xfrm>
            <a:off x="4442381" y="4983873"/>
            <a:ext cx="1387870" cy="1123720"/>
            <a:chOff x="5404312" y="4435024"/>
            <a:chExt cx="1682953" cy="1440892"/>
          </a:xfrm>
        </p:grpSpPr>
        <p:pic>
          <p:nvPicPr>
            <p:cNvPr id="340" name="!!Banking Photo" descr="See the source image">
              <a:extLst>
                <a:ext uri="{FF2B5EF4-FFF2-40B4-BE49-F238E27FC236}">
                  <a16:creationId xmlns:a16="http://schemas.microsoft.com/office/drawing/2014/main" id="{845D9627-5DAE-8B40-A4B2-3773CF534BE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042" t="6869" r="42947" b="6434"/>
            <a:stretch/>
          </p:blipFill>
          <p:spPr bwMode="auto">
            <a:xfrm>
              <a:off x="5409048" y="4440002"/>
              <a:ext cx="1678217" cy="143591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341" name="Rounded Rectangle 340">
              <a:extLst>
                <a:ext uri="{FF2B5EF4-FFF2-40B4-BE49-F238E27FC236}">
                  <a16:creationId xmlns:a16="http://schemas.microsoft.com/office/drawing/2014/main" id="{D983505A-E757-7D49-A595-5F7519F5A0A8}"/>
                </a:ext>
              </a:extLst>
            </p:cNvPr>
            <p:cNvSpPr/>
            <p:nvPr/>
          </p:nvSpPr>
          <p:spPr bwMode="auto">
            <a:xfrm>
              <a:off x="5407723" y="4435024"/>
              <a:ext cx="1679542"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 name="Text Placeholder 6">
              <a:extLst>
                <a:ext uri="{FF2B5EF4-FFF2-40B4-BE49-F238E27FC236}">
                  <a16:creationId xmlns:a16="http://schemas.microsoft.com/office/drawing/2014/main" id="{9A4EA64D-26D8-944F-B194-3D8DBCCDBC3F}"/>
                </a:ext>
              </a:extLst>
            </p:cNvPr>
            <p:cNvSpPr txBox="1">
              <a:spLocks/>
            </p:cNvSpPr>
            <p:nvPr/>
          </p:nvSpPr>
          <p:spPr>
            <a:xfrm>
              <a:off x="5404312" y="5075106"/>
              <a:ext cx="1681658" cy="243695"/>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Banking</a:t>
              </a:r>
            </a:p>
          </p:txBody>
        </p:sp>
      </p:grpSp>
      <p:grpSp>
        <p:nvGrpSpPr>
          <p:cNvPr id="347" name="Group 346">
            <a:extLst>
              <a:ext uri="{FF2B5EF4-FFF2-40B4-BE49-F238E27FC236}">
                <a16:creationId xmlns:a16="http://schemas.microsoft.com/office/drawing/2014/main" id="{FFFA7455-9C4D-4543-90DC-7BA8AF2310D5}"/>
              </a:ext>
            </a:extLst>
          </p:cNvPr>
          <p:cNvGrpSpPr/>
          <p:nvPr/>
        </p:nvGrpSpPr>
        <p:grpSpPr>
          <a:xfrm>
            <a:off x="10247576" y="4997325"/>
            <a:ext cx="1370596" cy="1132775"/>
            <a:chOff x="9871424" y="4439000"/>
            <a:chExt cx="1689351" cy="1440892"/>
          </a:xfrm>
        </p:grpSpPr>
        <p:pic>
          <p:nvPicPr>
            <p:cNvPr id="348" name="!!Manufacturing Photo">
              <a:extLst>
                <a:ext uri="{FF2B5EF4-FFF2-40B4-BE49-F238E27FC236}">
                  <a16:creationId xmlns:a16="http://schemas.microsoft.com/office/drawing/2014/main" id="{BC5750D2-51E0-CF4F-88D2-E3B8703F8F08}"/>
                </a:ext>
              </a:extLst>
            </p:cNvPr>
            <p:cNvPicPr>
              <a:picLocks noChangeAspect="1"/>
            </p:cNvPicPr>
            <p:nvPr/>
          </p:nvPicPr>
          <p:blipFill rotWithShape="1">
            <a:blip r:embed="rId11">
              <a:extLst>
                <a:ext uri="{28A0092B-C50C-407E-A947-70E740481C1C}">
                  <a14:useLocalDpi xmlns:a14="http://schemas.microsoft.com/office/drawing/2010/main" val="0"/>
                </a:ext>
              </a:extLst>
            </a:blip>
            <a:srcRect l="56355" t="2" b="24334"/>
            <a:stretch/>
          </p:blipFill>
          <p:spPr>
            <a:xfrm>
              <a:off x="9872960" y="4445390"/>
              <a:ext cx="1678176" cy="1430524"/>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349" name="Rounded Rectangle 348">
              <a:extLst>
                <a:ext uri="{FF2B5EF4-FFF2-40B4-BE49-F238E27FC236}">
                  <a16:creationId xmlns:a16="http://schemas.microsoft.com/office/drawing/2014/main" id="{BB6E4A73-163B-634A-8403-0D0A50C6E443}"/>
                </a:ext>
              </a:extLst>
            </p:cNvPr>
            <p:cNvSpPr/>
            <p:nvPr/>
          </p:nvSpPr>
          <p:spPr bwMode="auto">
            <a:xfrm>
              <a:off x="9871424" y="4439000"/>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Text Placeholder 6">
              <a:extLst>
                <a:ext uri="{FF2B5EF4-FFF2-40B4-BE49-F238E27FC236}">
                  <a16:creationId xmlns:a16="http://schemas.microsoft.com/office/drawing/2014/main" id="{A04E51E9-546F-FE45-BD4F-18837B75CAC9}"/>
                </a:ext>
              </a:extLst>
            </p:cNvPr>
            <p:cNvSpPr txBox="1">
              <a:spLocks/>
            </p:cNvSpPr>
            <p:nvPr/>
          </p:nvSpPr>
          <p:spPr>
            <a:xfrm>
              <a:off x="9877966" y="5075107"/>
              <a:ext cx="1682809" cy="24174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Manufacturing</a:t>
              </a:r>
            </a:p>
          </p:txBody>
        </p:sp>
      </p:grpSp>
      <p:sp>
        <p:nvSpPr>
          <p:cNvPr id="224" name="!!MorphSquare 1">
            <a:extLst>
              <a:ext uri="{FF2B5EF4-FFF2-40B4-BE49-F238E27FC236}">
                <a16:creationId xmlns:a16="http://schemas.microsoft.com/office/drawing/2014/main" id="{AC57082F-A5A8-D14D-AEB5-5EE2150394A0}"/>
              </a:ext>
            </a:extLst>
          </p:cNvPr>
          <p:cNvSpPr/>
          <p:nvPr/>
        </p:nvSpPr>
        <p:spPr bwMode="auto">
          <a:xfrm>
            <a:off x="551189" y="2155849"/>
            <a:ext cx="1375299" cy="111426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r>
              <a:rPr lang="en-US" sz="1176">
                <a:solidFill>
                  <a:srgbClr val="282828"/>
                </a:solidFill>
                <a:latin typeface="Segoe UI"/>
                <a:ea typeface="Segoe UI" pitchFamily="34" charset="0"/>
                <a:cs typeface="Segoe UI" pitchFamily="34" charset="0"/>
              </a:rPr>
              <a:t>  </a:t>
            </a:r>
          </a:p>
        </p:txBody>
      </p:sp>
      <p:sp>
        <p:nvSpPr>
          <p:cNvPr id="225" name="!!MorphSquare 2">
            <a:extLst>
              <a:ext uri="{FF2B5EF4-FFF2-40B4-BE49-F238E27FC236}">
                <a16:creationId xmlns:a16="http://schemas.microsoft.com/office/drawing/2014/main" id="{1C201444-F8D7-934C-AC0A-928B80193217}"/>
              </a:ext>
            </a:extLst>
          </p:cNvPr>
          <p:cNvSpPr/>
          <p:nvPr/>
        </p:nvSpPr>
        <p:spPr bwMode="auto">
          <a:xfrm>
            <a:off x="2504465" y="2153104"/>
            <a:ext cx="1371805" cy="1117010"/>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6" name="!!MorphSquare 3">
            <a:extLst>
              <a:ext uri="{FF2B5EF4-FFF2-40B4-BE49-F238E27FC236}">
                <a16:creationId xmlns:a16="http://schemas.microsoft.com/office/drawing/2014/main" id="{75499F95-849F-2943-99D0-F9BDEEE76D62}"/>
              </a:ext>
            </a:extLst>
          </p:cNvPr>
          <p:cNvSpPr/>
          <p:nvPr/>
        </p:nvSpPr>
        <p:spPr bwMode="auto">
          <a:xfrm>
            <a:off x="4446221" y="2156598"/>
            <a:ext cx="1373172" cy="111351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7" name="!!MorphSquare 4">
            <a:extLst>
              <a:ext uri="{FF2B5EF4-FFF2-40B4-BE49-F238E27FC236}">
                <a16:creationId xmlns:a16="http://schemas.microsoft.com/office/drawing/2014/main" id="{AC6EA0B6-E8BE-BE41-975E-685AF0729811}"/>
              </a:ext>
            </a:extLst>
          </p:cNvPr>
          <p:cNvSpPr/>
          <p:nvPr/>
        </p:nvSpPr>
        <p:spPr bwMode="auto">
          <a:xfrm>
            <a:off x="6371995" y="2155849"/>
            <a:ext cx="1361077" cy="112785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8" name="!!MorphSquare 5">
            <a:extLst>
              <a:ext uri="{FF2B5EF4-FFF2-40B4-BE49-F238E27FC236}">
                <a16:creationId xmlns:a16="http://schemas.microsoft.com/office/drawing/2014/main" id="{6758F065-C6C2-6F4E-AD88-9ABCF6F66F45}"/>
              </a:ext>
            </a:extLst>
          </p:cNvPr>
          <p:cNvSpPr/>
          <p:nvPr/>
        </p:nvSpPr>
        <p:spPr bwMode="auto">
          <a:xfrm>
            <a:off x="8316730" y="2154095"/>
            <a:ext cx="1377763" cy="112087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29" name="!!MorphSquare 6">
            <a:extLst>
              <a:ext uri="{FF2B5EF4-FFF2-40B4-BE49-F238E27FC236}">
                <a16:creationId xmlns:a16="http://schemas.microsoft.com/office/drawing/2014/main" id="{650C01FD-8B3C-0E43-8D0C-D7FCC65EA280}"/>
              </a:ext>
            </a:extLst>
          </p:cNvPr>
          <p:cNvSpPr/>
          <p:nvPr/>
        </p:nvSpPr>
        <p:spPr bwMode="auto">
          <a:xfrm>
            <a:off x="10229452" y="2158222"/>
            <a:ext cx="1393550" cy="111873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0" name="!!MorphSquare 7">
            <a:extLst>
              <a:ext uri="{FF2B5EF4-FFF2-40B4-BE49-F238E27FC236}">
                <a16:creationId xmlns:a16="http://schemas.microsoft.com/office/drawing/2014/main" id="{76F1EBA4-8554-A24E-B7D6-7BFD76A71A7B}"/>
              </a:ext>
            </a:extLst>
          </p:cNvPr>
          <p:cNvSpPr/>
          <p:nvPr/>
        </p:nvSpPr>
        <p:spPr bwMode="auto">
          <a:xfrm>
            <a:off x="552588" y="3566443"/>
            <a:ext cx="1387254" cy="112474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1" name="!!MorphSquare 8">
            <a:extLst>
              <a:ext uri="{FF2B5EF4-FFF2-40B4-BE49-F238E27FC236}">
                <a16:creationId xmlns:a16="http://schemas.microsoft.com/office/drawing/2014/main" id="{1F01D5D8-9B6D-9B42-A574-C85AABC57E62}"/>
              </a:ext>
            </a:extLst>
          </p:cNvPr>
          <p:cNvSpPr/>
          <p:nvPr/>
        </p:nvSpPr>
        <p:spPr bwMode="auto">
          <a:xfrm>
            <a:off x="2509177" y="3572146"/>
            <a:ext cx="1371604" cy="111058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2" name="!!MorphSquare 9">
            <a:extLst>
              <a:ext uri="{FF2B5EF4-FFF2-40B4-BE49-F238E27FC236}">
                <a16:creationId xmlns:a16="http://schemas.microsoft.com/office/drawing/2014/main" id="{33384EB3-FEF6-0844-B914-D826AA3E9770}"/>
              </a:ext>
            </a:extLst>
          </p:cNvPr>
          <p:cNvSpPr/>
          <p:nvPr/>
        </p:nvSpPr>
        <p:spPr bwMode="auto">
          <a:xfrm>
            <a:off x="4438526" y="3580836"/>
            <a:ext cx="1393674" cy="111285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3" name="!!MorphSquare 10">
            <a:extLst>
              <a:ext uri="{FF2B5EF4-FFF2-40B4-BE49-F238E27FC236}">
                <a16:creationId xmlns:a16="http://schemas.microsoft.com/office/drawing/2014/main" id="{D6D45161-20C1-8A4C-A0C5-CFFB36C6EA63}"/>
              </a:ext>
            </a:extLst>
          </p:cNvPr>
          <p:cNvSpPr/>
          <p:nvPr/>
        </p:nvSpPr>
        <p:spPr bwMode="auto">
          <a:xfrm>
            <a:off x="6375237" y="3580836"/>
            <a:ext cx="1357835" cy="111034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4" name="!!MorphSquare 11">
            <a:extLst>
              <a:ext uri="{FF2B5EF4-FFF2-40B4-BE49-F238E27FC236}">
                <a16:creationId xmlns:a16="http://schemas.microsoft.com/office/drawing/2014/main" id="{699DB889-301C-6B49-9FAA-98D1E86AC171}"/>
              </a:ext>
            </a:extLst>
          </p:cNvPr>
          <p:cNvSpPr/>
          <p:nvPr/>
        </p:nvSpPr>
        <p:spPr bwMode="auto">
          <a:xfrm>
            <a:off x="8325941" y="3580143"/>
            <a:ext cx="1365896" cy="111477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5" name="!!MorphSquare 12">
            <a:extLst>
              <a:ext uri="{FF2B5EF4-FFF2-40B4-BE49-F238E27FC236}">
                <a16:creationId xmlns:a16="http://schemas.microsoft.com/office/drawing/2014/main" id="{5236E788-9E53-984F-BDC5-694691221C8B}"/>
              </a:ext>
            </a:extLst>
          </p:cNvPr>
          <p:cNvSpPr/>
          <p:nvPr/>
        </p:nvSpPr>
        <p:spPr bwMode="auto">
          <a:xfrm>
            <a:off x="10246023" y="3582648"/>
            <a:ext cx="1377930" cy="1112272"/>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6" name="!!MorphSquare 13">
            <a:extLst>
              <a:ext uri="{FF2B5EF4-FFF2-40B4-BE49-F238E27FC236}">
                <a16:creationId xmlns:a16="http://schemas.microsoft.com/office/drawing/2014/main" id="{D8CC1D73-4973-AF4E-BAE5-44386B35F260}"/>
              </a:ext>
            </a:extLst>
          </p:cNvPr>
          <p:cNvSpPr/>
          <p:nvPr/>
        </p:nvSpPr>
        <p:spPr bwMode="auto">
          <a:xfrm>
            <a:off x="550758" y="5002211"/>
            <a:ext cx="1375729" cy="1117294"/>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7" name="!!MorphSquare 14">
            <a:extLst>
              <a:ext uri="{FF2B5EF4-FFF2-40B4-BE49-F238E27FC236}">
                <a16:creationId xmlns:a16="http://schemas.microsoft.com/office/drawing/2014/main" id="{DD517A0F-17D6-AC42-9B6D-6F4A9A2D55BF}"/>
              </a:ext>
            </a:extLst>
          </p:cNvPr>
          <p:cNvSpPr/>
          <p:nvPr/>
        </p:nvSpPr>
        <p:spPr bwMode="auto">
          <a:xfrm>
            <a:off x="2521062" y="4997325"/>
            <a:ext cx="1352602" cy="1123720"/>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8" name="!!MorphSquare 15">
            <a:extLst>
              <a:ext uri="{FF2B5EF4-FFF2-40B4-BE49-F238E27FC236}">
                <a16:creationId xmlns:a16="http://schemas.microsoft.com/office/drawing/2014/main" id="{FF22FB7C-2087-A54B-B1B4-B4249B906AD5}"/>
              </a:ext>
            </a:extLst>
          </p:cNvPr>
          <p:cNvSpPr/>
          <p:nvPr/>
        </p:nvSpPr>
        <p:spPr bwMode="auto">
          <a:xfrm>
            <a:off x="4442742" y="4991093"/>
            <a:ext cx="1387869" cy="1120231"/>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39" name="!!MorphSquare 16">
            <a:extLst>
              <a:ext uri="{FF2B5EF4-FFF2-40B4-BE49-F238E27FC236}">
                <a16:creationId xmlns:a16="http://schemas.microsoft.com/office/drawing/2014/main" id="{7C7B181E-8C69-734A-AB0E-D2071E9F03EC}"/>
              </a:ext>
            </a:extLst>
          </p:cNvPr>
          <p:cNvSpPr/>
          <p:nvPr/>
        </p:nvSpPr>
        <p:spPr bwMode="auto">
          <a:xfrm>
            <a:off x="6374575" y="4995784"/>
            <a:ext cx="1376267" cy="1117893"/>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40" name="!!MorphSquare 17">
            <a:extLst>
              <a:ext uri="{FF2B5EF4-FFF2-40B4-BE49-F238E27FC236}">
                <a16:creationId xmlns:a16="http://schemas.microsoft.com/office/drawing/2014/main" id="{A3D1525E-7E90-2F4C-8BD0-CD775D89D300}"/>
              </a:ext>
            </a:extLst>
          </p:cNvPr>
          <p:cNvSpPr/>
          <p:nvPr/>
        </p:nvSpPr>
        <p:spPr bwMode="auto">
          <a:xfrm>
            <a:off x="8315570" y="4996755"/>
            <a:ext cx="1376266" cy="1120136"/>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endParaRPr lang="en-US" sz="1176" err="1">
              <a:solidFill>
                <a:srgbClr val="282828"/>
              </a:solidFill>
              <a:latin typeface="Segoe UI"/>
              <a:ea typeface="Segoe UI" pitchFamily="34" charset="0"/>
              <a:cs typeface="Segoe UI" pitchFamily="34" charset="0"/>
            </a:endParaRPr>
          </a:p>
        </p:txBody>
      </p:sp>
      <p:sp>
        <p:nvSpPr>
          <p:cNvPr id="241" name="!!MorphSquare 18">
            <a:extLst>
              <a:ext uri="{FF2B5EF4-FFF2-40B4-BE49-F238E27FC236}">
                <a16:creationId xmlns:a16="http://schemas.microsoft.com/office/drawing/2014/main" id="{B347C032-7B54-1A49-82CE-2E199942F27B}"/>
              </a:ext>
            </a:extLst>
          </p:cNvPr>
          <p:cNvSpPr/>
          <p:nvPr/>
        </p:nvSpPr>
        <p:spPr bwMode="auto">
          <a:xfrm>
            <a:off x="10246023" y="4998104"/>
            <a:ext cx="1375728" cy="1132775"/>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5923" fontAlgn="base">
              <a:spcBef>
                <a:spcPct val="0"/>
              </a:spcBef>
              <a:spcAft>
                <a:spcPct val="0"/>
              </a:spcAft>
              <a:defRPr/>
            </a:pPr>
            <a:r>
              <a:rPr lang="en-US" sz="1176">
                <a:solidFill>
                  <a:srgbClr val="282828"/>
                </a:solidFill>
                <a:latin typeface="Segoe UI"/>
                <a:ea typeface="Segoe UI" pitchFamily="34" charset="0"/>
                <a:cs typeface="Segoe UI" pitchFamily="34" charset="0"/>
              </a:rPr>
              <a:t> </a:t>
            </a:r>
          </a:p>
        </p:txBody>
      </p:sp>
      <p:sp>
        <p:nvSpPr>
          <p:cNvPr id="6" name="Title 5">
            <a:extLst>
              <a:ext uri="{FF2B5EF4-FFF2-40B4-BE49-F238E27FC236}">
                <a16:creationId xmlns:a16="http://schemas.microsoft.com/office/drawing/2014/main" id="{873FF89C-3DB4-BB43-9B9B-A70E2AFE0766}"/>
              </a:ext>
            </a:extLst>
          </p:cNvPr>
          <p:cNvSpPr>
            <a:spLocks noGrp="1"/>
          </p:cNvSpPr>
          <p:nvPr>
            <p:ph type="title"/>
          </p:nvPr>
        </p:nvSpPr>
        <p:spPr>
          <a:xfrm>
            <a:off x="568048" y="566682"/>
            <a:ext cx="11055905" cy="757914"/>
          </a:xfrm>
        </p:spPr>
        <p:txBody>
          <a:bodyPr/>
          <a:lstStyle/>
          <a:p>
            <a:r>
              <a:rPr lang="en-US">
                <a:solidFill>
                  <a:schemeClr val="tx1"/>
                </a:solidFill>
              </a:rPr>
              <a:t>Innovate across industry</a:t>
            </a:r>
          </a:p>
        </p:txBody>
      </p:sp>
      <p:sp>
        <p:nvSpPr>
          <p:cNvPr id="7" name="Text Placeholder 6">
            <a:extLst>
              <a:ext uri="{FF2B5EF4-FFF2-40B4-BE49-F238E27FC236}">
                <a16:creationId xmlns:a16="http://schemas.microsoft.com/office/drawing/2014/main" id="{6F7A5D14-2EF7-D243-AB30-024275ADDD68}"/>
              </a:ext>
            </a:extLst>
          </p:cNvPr>
          <p:cNvSpPr>
            <a:spLocks noGrp="1"/>
          </p:cNvSpPr>
          <p:nvPr>
            <p:ph type="body" sz="quarter" idx="4294967295"/>
          </p:nvPr>
        </p:nvSpPr>
        <p:spPr>
          <a:xfrm>
            <a:off x="655279" y="1253301"/>
            <a:ext cx="10934925" cy="456215"/>
          </a:xfrm>
        </p:spPr>
        <p:txBody>
          <a:bodyPr/>
          <a:lstStyle/>
          <a:p>
            <a:pPr marL="0" indent="0" algn="ctr">
              <a:buNone/>
            </a:pPr>
            <a:r>
              <a:rPr lang="en-US" sz="1961" dirty="0">
                <a:solidFill>
                  <a:schemeClr val="tx1"/>
                </a:solidFill>
                <a:latin typeface="Segoe UI Light" panose="020B0502040204020203" pitchFamily="34" charset="0"/>
                <a:cs typeface="Segoe UI Light" panose="020B0502040204020203" pitchFamily="34" charset="0"/>
              </a:rPr>
              <a:t>Industries are being disrupted. Transform to disrupt yours.</a:t>
            </a:r>
          </a:p>
        </p:txBody>
      </p:sp>
      <p:grpSp>
        <p:nvGrpSpPr>
          <p:cNvPr id="2" name="Group 1">
            <a:extLst>
              <a:ext uri="{FF2B5EF4-FFF2-40B4-BE49-F238E27FC236}">
                <a16:creationId xmlns:a16="http://schemas.microsoft.com/office/drawing/2014/main" id="{2D2C35D8-398F-2D43-97C6-F4B56AC72311}"/>
              </a:ext>
            </a:extLst>
          </p:cNvPr>
          <p:cNvGrpSpPr/>
          <p:nvPr/>
        </p:nvGrpSpPr>
        <p:grpSpPr>
          <a:xfrm>
            <a:off x="546291" y="2144241"/>
            <a:ext cx="11076714" cy="3977674"/>
            <a:chOff x="557244" y="2191604"/>
            <a:chExt cx="11298825" cy="4057435"/>
          </a:xfrm>
        </p:grpSpPr>
        <p:pic>
          <p:nvPicPr>
            <p:cNvPr id="42" name="Picture 41" descr="A picture containing person, woman, clothing, standing&#10;&#10;Description automatically generated">
              <a:extLst>
                <a:ext uri="{FF2B5EF4-FFF2-40B4-BE49-F238E27FC236}">
                  <a16:creationId xmlns:a16="http://schemas.microsoft.com/office/drawing/2014/main" id="{14B01BAE-2FB1-5E4C-9BD8-453E1B317ACD}"/>
                </a:ext>
              </a:extLst>
            </p:cNvPr>
            <p:cNvPicPr>
              <a:picLocks noChangeAspect="1"/>
            </p:cNvPicPr>
            <p:nvPr/>
          </p:nvPicPr>
          <p:blipFill rotWithShape="1">
            <a:blip r:embed="rId9"/>
            <a:srcRect l="14540" t="4274" r="9474" b="1566"/>
            <a:stretch/>
          </p:blipFill>
          <p:spPr>
            <a:xfrm>
              <a:off x="2568664" y="5099022"/>
              <a:ext cx="1382789" cy="1142695"/>
            </a:xfrm>
            <a:prstGeom prst="rect">
              <a:avLst/>
            </a:prstGeom>
          </p:spPr>
        </p:pic>
        <p:pic>
          <p:nvPicPr>
            <p:cNvPr id="138" name="!!Education Photo">
              <a:extLst>
                <a:ext uri="{FF2B5EF4-FFF2-40B4-BE49-F238E27FC236}">
                  <a16:creationId xmlns:a16="http://schemas.microsoft.com/office/drawing/2014/main" id="{05CDDFE2-17BF-C14D-AC68-384B80BD07A0}"/>
                </a:ext>
              </a:extLst>
            </p:cNvPr>
            <p:cNvPicPr>
              <a:picLocks noChangeAspect="1"/>
            </p:cNvPicPr>
            <p:nvPr/>
          </p:nvPicPr>
          <p:blipFill rotWithShape="1">
            <a:blip r:embed="rId3"/>
            <a:srcRect l="23970" t="5273" r="4397" b="7453"/>
            <a:stretch/>
          </p:blipFill>
          <p:spPr>
            <a:xfrm>
              <a:off x="2561308" y="2191604"/>
              <a:ext cx="1394570" cy="1140308"/>
            </a:xfrm>
            <a:prstGeom prst="rect">
              <a:avLst/>
            </a:prstGeom>
            <a:solidFill>
              <a:schemeClr val="bg1"/>
            </a:solidFill>
            <a:ln w="76200" cmpd="sng">
              <a:noFill/>
            </a:ln>
          </p:spPr>
        </p:pic>
        <p:pic>
          <p:nvPicPr>
            <p:cNvPr id="78" name="!!Consumer Goods Photo">
              <a:extLst>
                <a:ext uri="{FF2B5EF4-FFF2-40B4-BE49-F238E27FC236}">
                  <a16:creationId xmlns:a16="http://schemas.microsoft.com/office/drawing/2014/main" id="{1A0B043B-BEAC-5D45-8688-0BB7607E49E9}"/>
                </a:ext>
              </a:extLst>
            </p:cNvPr>
            <p:cNvPicPr>
              <a:picLocks/>
            </p:cNvPicPr>
            <p:nvPr/>
          </p:nvPicPr>
          <p:blipFill rotWithShape="1">
            <a:blip r:embed="rId12">
              <a:extLst>
                <a:ext uri="{28A0092B-C50C-407E-A947-70E740481C1C}">
                  <a14:useLocalDpi xmlns:a14="http://schemas.microsoft.com/office/drawing/2010/main"/>
                </a:ext>
              </a:extLst>
            </a:blip>
            <a:srcRect l="6639" t="25252" r="76637" b="50709"/>
            <a:stretch/>
          </p:blipFill>
          <p:spPr>
            <a:xfrm flipH="1">
              <a:off x="557244" y="2198585"/>
              <a:ext cx="1410075"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06" name="!!Non-Profit Photo" descr="A large red truck driving down a street&#10;&#10;Description generated with very high confidence">
              <a:extLst>
                <a:ext uri="{FF2B5EF4-FFF2-40B4-BE49-F238E27FC236}">
                  <a16:creationId xmlns:a16="http://schemas.microsoft.com/office/drawing/2014/main" id="{5E396D15-8A7D-554D-A1AA-8DA0468E0D39}"/>
                </a:ext>
              </a:extLst>
            </p:cNvPr>
            <p:cNvPicPr>
              <a:picLocks/>
            </p:cNvPicPr>
            <p:nvPr/>
          </p:nvPicPr>
          <p:blipFill rotWithShape="1">
            <a:blip r:embed="rId4">
              <a:extLst>
                <a:ext uri="{28A0092B-C50C-407E-A947-70E740481C1C}">
                  <a14:useLocalDpi xmlns:a14="http://schemas.microsoft.com/office/drawing/2010/main" val="0"/>
                </a:ext>
              </a:extLst>
            </a:blip>
            <a:srcRect t="20821" r="44977"/>
            <a:stretch/>
          </p:blipFill>
          <p:spPr>
            <a:xfrm>
              <a:off x="4533626" y="2194983"/>
              <a:ext cx="1407802" cy="1143588"/>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08" name="!!Healthcare Photo" descr="A person standing next to a body of water&#10;&#10;Description automatically generated">
              <a:extLst>
                <a:ext uri="{FF2B5EF4-FFF2-40B4-BE49-F238E27FC236}">
                  <a16:creationId xmlns:a16="http://schemas.microsoft.com/office/drawing/2014/main" id="{EAEDB47B-D9E1-4242-944F-F8CDC294B5B3}"/>
                </a:ext>
              </a:extLst>
            </p:cNvPr>
            <p:cNvPicPr>
              <a:picLocks/>
            </p:cNvPicPr>
            <p:nvPr/>
          </p:nvPicPr>
          <p:blipFill rotWithShape="1">
            <a:blip r:embed="rId5">
              <a:extLst>
                <a:ext uri="{28A0092B-C50C-407E-A947-70E740481C1C}">
                  <a14:useLocalDpi xmlns:a14="http://schemas.microsoft.com/office/drawing/2010/main" val="0"/>
                </a:ext>
              </a:extLst>
            </a:blip>
            <a:srcRect l="24466" t="15267" r="16907" b="6070"/>
            <a:stretch/>
          </p:blipFill>
          <p:spPr>
            <a:xfrm>
              <a:off x="6499996" y="2194983"/>
              <a:ext cx="1393204" cy="1147189"/>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0" name="Picture 109">
              <a:extLst>
                <a:ext uri="{FF2B5EF4-FFF2-40B4-BE49-F238E27FC236}">
                  <a16:creationId xmlns:a16="http://schemas.microsoft.com/office/drawing/2014/main" id="{89BF2EE2-ABA5-194C-A1C3-6C19784B5A01}"/>
                </a:ext>
              </a:extLst>
            </p:cNvPr>
            <p:cNvPicPr>
              <a:picLocks noChangeAspect="1"/>
            </p:cNvPicPr>
            <p:nvPr/>
          </p:nvPicPr>
          <p:blipFill rotWithShape="1">
            <a:blip r:embed="rId12">
              <a:extLst>
                <a:ext uri="{28A0092B-C50C-407E-A947-70E740481C1C}">
                  <a14:useLocalDpi xmlns:a14="http://schemas.microsoft.com/office/drawing/2010/main"/>
                </a:ext>
              </a:extLst>
            </a:blip>
            <a:srcRect l="74969" t="66" r="9065" b="76878"/>
            <a:stretch/>
          </p:blipFill>
          <p:spPr>
            <a:xfrm>
              <a:off x="8486167" y="2194984"/>
              <a:ext cx="1403865" cy="114358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2" name="!!Consumer Goods Photo">
              <a:extLst>
                <a:ext uri="{FF2B5EF4-FFF2-40B4-BE49-F238E27FC236}">
                  <a16:creationId xmlns:a16="http://schemas.microsoft.com/office/drawing/2014/main" id="{335BCDEE-B49E-3F44-B2B6-BFE2B6276AF5}"/>
                </a:ext>
              </a:extLst>
            </p:cNvPr>
            <p:cNvPicPr>
              <a:picLocks/>
            </p:cNvPicPr>
            <p:nvPr/>
          </p:nvPicPr>
          <p:blipFill rotWithShape="1">
            <a:blip r:embed="rId12">
              <a:extLst>
                <a:ext uri="{28A0092B-C50C-407E-A947-70E740481C1C}">
                  <a14:useLocalDpi xmlns:a14="http://schemas.microsoft.com/office/drawing/2010/main"/>
                </a:ext>
              </a:extLst>
            </a:blip>
            <a:srcRect l="81131" t="30200" r="5345" b="50517"/>
            <a:stretch/>
          </p:blipFill>
          <p:spPr>
            <a:xfrm>
              <a:off x="10434574" y="2201863"/>
              <a:ext cx="1421494"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4" name="!!Consumer Goods Photo">
              <a:extLst>
                <a:ext uri="{FF2B5EF4-FFF2-40B4-BE49-F238E27FC236}">
                  <a16:creationId xmlns:a16="http://schemas.microsoft.com/office/drawing/2014/main" id="{0EEEF1A2-03E6-3242-910B-30388AC81181}"/>
                </a:ext>
              </a:extLst>
            </p:cNvPr>
            <p:cNvPicPr>
              <a:picLocks/>
            </p:cNvPicPr>
            <p:nvPr/>
          </p:nvPicPr>
          <p:blipFill rotWithShape="1">
            <a:blip r:embed="rId12">
              <a:extLst>
                <a:ext uri="{28A0092B-C50C-407E-A947-70E740481C1C}">
                  <a14:useLocalDpi xmlns:a14="http://schemas.microsoft.com/office/drawing/2010/main"/>
                </a:ext>
              </a:extLst>
            </a:blip>
            <a:srcRect l="58791" t="77662" r="25644"/>
            <a:stretch/>
          </p:blipFill>
          <p:spPr>
            <a:xfrm>
              <a:off x="566388" y="3641703"/>
              <a:ext cx="1412351"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6" name="!!Consumer Goods Photo">
              <a:extLst>
                <a:ext uri="{FF2B5EF4-FFF2-40B4-BE49-F238E27FC236}">
                  <a16:creationId xmlns:a16="http://schemas.microsoft.com/office/drawing/2014/main" id="{7A19E2B7-7CCD-6C42-ACBD-C62370819330}"/>
                </a:ext>
              </a:extLst>
            </p:cNvPr>
            <p:cNvPicPr>
              <a:picLocks/>
            </p:cNvPicPr>
            <p:nvPr/>
          </p:nvPicPr>
          <p:blipFill rotWithShape="1">
            <a:blip r:embed="rId12">
              <a:extLst>
                <a:ext uri="{28A0092B-C50C-407E-A947-70E740481C1C}">
                  <a14:useLocalDpi xmlns:a14="http://schemas.microsoft.com/office/drawing/2010/main"/>
                </a:ext>
              </a:extLst>
            </a:blip>
            <a:srcRect l="75867" t="50386" r="7555" b="25575"/>
            <a:stretch/>
          </p:blipFill>
          <p:spPr>
            <a:xfrm>
              <a:off x="2558086" y="3641703"/>
              <a:ext cx="1397792"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18" name="!!Technology Photo" descr="A group of people looking at a computer&#10;&#10;Description automatically generated">
              <a:extLst>
                <a:ext uri="{FF2B5EF4-FFF2-40B4-BE49-F238E27FC236}">
                  <a16:creationId xmlns:a16="http://schemas.microsoft.com/office/drawing/2014/main" id="{804BB65D-1A6D-7A41-B063-4E3560C03B97}"/>
                </a:ext>
              </a:extLst>
            </p:cNvPr>
            <p:cNvPicPr>
              <a:picLocks/>
            </p:cNvPicPr>
            <p:nvPr/>
          </p:nvPicPr>
          <p:blipFill rotWithShape="1">
            <a:blip r:embed="rId13">
              <a:extLst>
                <a:ext uri="{28A0092B-C50C-407E-A947-70E740481C1C}">
                  <a14:useLocalDpi xmlns:a14="http://schemas.microsoft.com/office/drawing/2010/main" val="0"/>
                </a:ext>
              </a:extLst>
            </a:blip>
            <a:srcRect l="5797" t="-507" r="12471" b="950"/>
            <a:stretch/>
          </p:blipFill>
          <p:spPr>
            <a:xfrm>
              <a:off x="4527527" y="3648259"/>
              <a:ext cx="1420000" cy="113713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0" name="!!Consumer Goods Photo">
              <a:extLst>
                <a:ext uri="{FF2B5EF4-FFF2-40B4-BE49-F238E27FC236}">
                  <a16:creationId xmlns:a16="http://schemas.microsoft.com/office/drawing/2014/main" id="{6A63AEDE-D3B2-7B41-91C5-738C9F6EF4C6}"/>
                </a:ext>
              </a:extLst>
            </p:cNvPr>
            <p:cNvPicPr>
              <a:picLocks/>
            </p:cNvPicPr>
            <p:nvPr/>
          </p:nvPicPr>
          <p:blipFill rotWithShape="1">
            <a:blip r:embed="rId12">
              <a:extLst>
                <a:ext uri="{28A0092B-C50C-407E-A947-70E740481C1C}">
                  <a14:useLocalDpi xmlns:a14="http://schemas.microsoft.com/office/drawing/2010/main"/>
                </a:ext>
              </a:extLst>
            </a:blip>
            <a:srcRect l="58437" t="50861" r="25349" b="25755"/>
            <a:stretch/>
          </p:blipFill>
          <p:spPr>
            <a:xfrm flipH="1">
              <a:off x="6502110" y="3655953"/>
              <a:ext cx="1391089" cy="1132614"/>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2" name="!!PowerandUtilities Photo">
              <a:extLst>
                <a:ext uri="{FF2B5EF4-FFF2-40B4-BE49-F238E27FC236}">
                  <a16:creationId xmlns:a16="http://schemas.microsoft.com/office/drawing/2014/main" id="{86DD347E-D4DB-874C-8F4B-DDD3A4643BFF}"/>
                </a:ext>
              </a:extLst>
            </p:cNvPr>
            <p:cNvPicPr>
              <a:picLocks noChangeAspect="1" noChangeArrowheads="1"/>
            </p:cNvPicPr>
            <p:nvPr/>
          </p:nvPicPr>
          <p:blipFill>
            <a:blip r:embed="rId14"/>
            <a:srcRect/>
            <a:stretch/>
          </p:blipFill>
          <p:spPr bwMode="auto">
            <a:xfrm>
              <a:off x="8482314" y="3651437"/>
              <a:ext cx="1403864" cy="112887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24" name="!!Transportation Photo">
              <a:extLst>
                <a:ext uri="{FF2B5EF4-FFF2-40B4-BE49-F238E27FC236}">
                  <a16:creationId xmlns:a16="http://schemas.microsoft.com/office/drawing/2014/main" id="{FF4B4D9E-ED9F-354F-8DE3-C9E006D047D1}"/>
                </a:ext>
              </a:extLst>
            </p:cNvPr>
            <p:cNvPicPr>
              <a:picLocks/>
            </p:cNvPicPr>
            <p:nvPr/>
          </p:nvPicPr>
          <p:blipFill rotWithShape="1">
            <a:blip r:embed="rId7">
              <a:extLst>
                <a:ext uri="{28A0092B-C50C-407E-A947-70E740481C1C}">
                  <a14:useLocalDpi xmlns:a14="http://schemas.microsoft.com/office/drawing/2010/main" val="0"/>
                </a:ext>
              </a:extLst>
            </a:blip>
            <a:srcRect l="20639" t="3757" r="16538" b="43"/>
            <a:stretch/>
          </p:blipFill>
          <p:spPr>
            <a:xfrm flipH="1">
              <a:off x="10452204" y="3652351"/>
              <a:ext cx="1403865" cy="113621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26" name="!!Public Sector Photo">
              <a:extLst>
                <a:ext uri="{FF2B5EF4-FFF2-40B4-BE49-F238E27FC236}">
                  <a16:creationId xmlns:a16="http://schemas.microsoft.com/office/drawing/2014/main" id="{7F1C211C-19E7-CF4D-BC60-172BBE08DBDA}"/>
                </a:ext>
              </a:extLst>
            </p:cNvPr>
            <p:cNvPicPr>
              <a:picLocks noChangeArrowheads="1"/>
            </p:cNvPicPr>
            <p:nvPr/>
          </p:nvPicPr>
          <p:blipFill rotWithShape="1">
            <a:blip r:embed="rId8">
              <a:extLst>
                <a:ext uri="{28A0092B-C50C-407E-A947-70E740481C1C}">
                  <a14:useLocalDpi xmlns:a14="http://schemas.microsoft.com/office/drawing/2010/main" val="0"/>
                </a:ext>
              </a:extLst>
            </a:blip>
            <a:srcRect l="13384" t="19839" r="20694"/>
            <a:stretch/>
          </p:blipFill>
          <p:spPr bwMode="auto">
            <a:xfrm flipH="1">
              <a:off x="562241" y="5102983"/>
              <a:ext cx="1407789"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30" name="!!Banking Photo" descr="See the source image">
              <a:extLst>
                <a:ext uri="{FF2B5EF4-FFF2-40B4-BE49-F238E27FC236}">
                  <a16:creationId xmlns:a16="http://schemas.microsoft.com/office/drawing/2014/main" id="{B714DAB6-C47A-1144-9DF4-6166007A5C90}"/>
                </a:ext>
              </a:extLst>
            </p:cNvPr>
            <p:cNvPicPr>
              <a:picLocks noChangeArrowheads="1"/>
            </p:cNvPicPr>
            <p:nvPr/>
          </p:nvPicPr>
          <p:blipFill rotWithShape="1">
            <a:blip r:embed="rId10">
              <a:extLst>
                <a:ext uri="{28A0092B-C50C-407E-A947-70E740481C1C}">
                  <a14:useLocalDpi xmlns:a14="http://schemas.microsoft.com/office/drawing/2010/main" val="0"/>
                </a:ext>
              </a:extLst>
            </a:blip>
            <a:srcRect l="6004" t="24018" r="49358" b="182"/>
            <a:stretch/>
          </p:blipFill>
          <p:spPr bwMode="auto">
            <a:xfrm>
              <a:off x="4531897" y="5097102"/>
              <a:ext cx="1417250"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a:extLst>
              <a:ext uri="{909E8E84-426E-40DD-AFC4-6F175D3DCCD1}">
                <a14:hiddenFill xmlns:a14="http://schemas.microsoft.com/office/drawing/2010/main">
                  <a:solidFill>
                    <a:srgbClr val="FFFFFF"/>
                  </a:solidFill>
                </a14:hiddenFill>
              </a:ext>
            </a:extLst>
          </p:spPr>
        </p:pic>
        <p:pic>
          <p:nvPicPr>
            <p:cNvPr id="132" name="!!Consumer Goods Photo">
              <a:extLst>
                <a:ext uri="{FF2B5EF4-FFF2-40B4-BE49-F238E27FC236}">
                  <a16:creationId xmlns:a16="http://schemas.microsoft.com/office/drawing/2014/main" id="{BBB98A97-0827-FB4D-B60B-33CDAA758AFF}"/>
                </a:ext>
              </a:extLst>
            </p:cNvPr>
            <p:cNvPicPr>
              <a:picLocks/>
            </p:cNvPicPr>
            <p:nvPr/>
          </p:nvPicPr>
          <p:blipFill rotWithShape="1">
            <a:blip r:embed="rId12">
              <a:extLst>
                <a:ext uri="{28A0092B-C50C-407E-A947-70E740481C1C}">
                  <a14:useLocalDpi xmlns:a14="http://schemas.microsoft.com/office/drawing/2010/main"/>
                </a:ext>
              </a:extLst>
            </a:blip>
            <a:srcRect l="56906" t="25380" r="26442" b="50581"/>
            <a:stretch/>
          </p:blipFill>
          <p:spPr>
            <a:xfrm>
              <a:off x="6502837" y="5095464"/>
              <a:ext cx="1404016"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34" name="!!Consumer Goods Photo">
              <a:extLst>
                <a:ext uri="{FF2B5EF4-FFF2-40B4-BE49-F238E27FC236}">
                  <a16:creationId xmlns:a16="http://schemas.microsoft.com/office/drawing/2014/main" id="{DFC192F0-9D03-FA47-9F26-294C7DE7FA1A}"/>
                </a:ext>
              </a:extLst>
            </p:cNvPr>
            <p:cNvPicPr>
              <a:picLocks/>
            </p:cNvPicPr>
            <p:nvPr/>
          </p:nvPicPr>
          <p:blipFill rotWithShape="1">
            <a:blip r:embed="rId12">
              <a:extLst>
                <a:ext uri="{28A0092B-C50C-407E-A947-70E740481C1C}">
                  <a14:useLocalDpi xmlns:a14="http://schemas.microsoft.com/office/drawing/2010/main"/>
                </a:ext>
              </a:extLst>
            </a:blip>
            <a:srcRect l="968" t="50119" r="82382" b="25842"/>
            <a:stretch/>
          </p:blipFill>
          <p:spPr>
            <a:xfrm>
              <a:off x="8485023" y="5102983"/>
              <a:ext cx="1403864" cy="114031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pic>
          <p:nvPicPr>
            <p:cNvPr id="136" name="!!Manufacturing Photo">
              <a:extLst>
                <a:ext uri="{FF2B5EF4-FFF2-40B4-BE49-F238E27FC236}">
                  <a16:creationId xmlns:a16="http://schemas.microsoft.com/office/drawing/2014/main" id="{8A329F0F-162C-6647-8ED0-F1DFDC500753}"/>
                </a:ext>
              </a:extLst>
            </p:cNvPr>
            <p:cNvPicPr>
              <a:picLocks/>
            </p:cNvPicPr>
            <p:nvPr/>
          </p:nvPicPr>
          <p:blipFill rotWithShape="1">
            <a:blip r:embed="rId11">
              <a:extLst>
                <a:ext uri="{28A0092B-C50C-407E-A947-70E740481C1C}">
                  <a14:useLocalDpi xmlns:a14="http://schemas.microsoft.com/office/drawing/2010/main" val="0"/>
                </a:ext>
              </a:extLst>
            </a:blip>
            <a:srcRect l="57134" t="14390" b="14593"/>
            <a:stretch/>
          </p:blipFill>
          <p:spPr>
            <a:xfrm>
              <a:off x="10452203" y="5105452"/>
              <a:ext cx="1403865" cy="1143587"/>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6350">
              <a:noFill/>
            </a:ln>
          </p:spPr>
        </p:pic>
      </p:grpSp>
      <p:sp>
        <p:nvSpPr>
          <p:cNvPr id="79" name="!!Consumer Goods...">
            <a:extLst>
              <a:ext uri="{FF2B5EF4-FFF2-40B4-BE49-F238E27FC236}">
                <a16:creationId xmlns:a16="http://schemas.microsoft.com/office/drawing/2014/main" id="{4C6DF753-A66C-D644-8CD5-76B796AC661B}"/>
              </a:ext>
            </a:extLst>
          </p:cNvPr>
          <p:cNvSpPr>
            <a:spLocks/>
          </p:cNvSpPr>
          <p:nvPr/>
        </p:nvSpPr>
        <p:spPr bwMode="auto">
          <a:xfrm>
            <a:off x="547651" y="2155215"/>
            <a:ext cx="1379633" cy="111789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Consumer goods</a:t>
            </a:r>
          </a:p>
        </p:txBody>
      </p:sp>
      <p:sp>
        <p:nvSpPr>
          <p:cNvPr id="81" name="!!Education...">
            <a:extLst>
              <a:ext uri="{FF2B5EF4-FFF2-40B4-BE49-F238E27FC236}">
                <a16:creationId xmlns:a16="http://schemas.microsoft.com/office/drawing/2014/main" id="{BF73601B-61D0-6D4E-8DAF-9D9F29D7CF03}"/>
              </a:ext>
            </a:extLst>
          </p:cNvPr>
          <p:cNvSpPr>
            <a:spLocks/>
          </p:cNvSpPr>
          <p:nvPr/>
        </p:nvSpPr>
        <p:spPr bwMode="auto">
          <a:xfrm>
            <a:off x="2507800" y="2143607"/>
            <a:ext cx="1367156" cy="1111467"/>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Education</a:t>
            </a:r>
          </a:p>
        </p:txBody>
      </p:sp>
      <p:sp>
        <p:nvSpPr>
          <p:cNvPr id="107" name="!!Non-profit...">
            <a:extLst>
              <a:ext uri="{FF2B5EF4-FFF2-40B4-BE49-F238E27FC236}">
                <a16:creationId xmlns:a16="http://schemas.microsoft.com/office/drawing/2014/main" id="{472F205B-5466-0C42-A158-1E42D1670BC2}"/>
              </a:ext>
            </a:extLst>
          </p:cNvPr>
          <p:cNvSpPr>
            <a:spLocks/>
          </p:cNvSpPr>
          <p:nvPr/>
        </p:nvSpPr>
        <p:spPr bwMode="auto">
          <a:xfrm>
            <a:off x="4449998" y="2148372"/>
            <a:ext cx="1376268"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Non-profit    </a:t>
            </a:r>
          </a:p>
        </p:txBody>
      </p:sp>
      <p:sp>
        <p:nvSpPr>
          <p:cNvPr id="109" name="!!Healthcare...">
            <a:extLst>
              <a:ext uri="{FF2B5EF4-FFF2-40B4-BE49-F238E27FC236}">
                <a16:creationId xmlns:a16="http://schemas.microsoft.com/office/drawing/2014/main" id="{C57EB1ED-0219-214C-A663-41C5AE3087DE}"/>
              </a:ext>
            </a:extLst>
          </p:cNvPr>
          <p:cNvSpPr>
            <a:spLocks/>
          </p:cNvSpPr>
          <p:nvPr/>
        </p:nvSpPr>
        <p:spPr bwMode="auto">
          <a:xfrm>
            <a:off x="6375154" y="2155215"/>
            <a:ext cx="1362882" cy="1124122"/>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Healthcare</a:t>
            </a:r>
          </a:p>
        </p:txBody>
      </p:sp>
      <p:sp>
        <p:nvSpPr>
          <p:cNvPr id="111" name="!!Professional Services">
            <a:extLst>
              <a:ext uri="{FF2B5EF4-FFF2-40B4-BE49-F238E27FC236}">
                <a16:creationId xmlns:a16="http://schemas.microsoft.com/office/drawing/2014/main" id="{D4197D52-C2A7-9F45-94C1-079D84AE5DB3}"/>
              </a:ext>
            </a:extLst>
          </p:cNvPr>
          <p:cNvSpPr>
            <a:spLocks/>
          </p:cNvSpPr>
          <p:nvPr/>
        </p:nvSpPr>
        <p:spPr bwMode="auto">
          <a:xfrm>
            <a:off x="8315571" y="2155214"/>
            <a:ext cx="1376267" cy="1114264"/>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Professional services</a:t>
            </a:r>
          </a:p>
        </p:txBody>
      </p:sp>
      <p:sp>
        <p:nvSpPr>
          <p:cNvPr id="113" name="!!Central Government">
            <a:extLst>
              <a:ext uri="{FF2B5EF4-FFF2-40B4-BE49-F238E27FC236}">
                <a16:creationId xmlns:a16="http://schemas.microsoft.com/office/drawing/2014/main" id="{1E098A50-36AD-B640-AC5A-26890840AC31}"/>
              </a:ext>
            </a:extLst>
          </p:cNvPr>
          <p:cNvSpPr>
            <a:spLocks/>
          </p:cNvSpPr>
          <p:nvPr/>
        </p:nvSpPr>
        <p:spPr bwMode="auto">
          <a:xfrm>
            <a:off x="10228501" y="2156102"/>
            <a:ext cx="1394502"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Central government</a:t>
            </a:r>
          </a:p>
        </p:txBody>
      </p:sp>
      <p:sp>
        <p:nvSpPr>
          <p:cNvPr id="115" name="!!Financial Services...">
            <a:extLst>
              <a:ext uri="{FF2B5EF4-FFF2-40B4-BE49-F238E27FC236}">
                <a16:creationId xmlns:a16="http://schemas.microsoft.com/office/drawing/2014/main" id="{24813946-E020-4644-A5AA-086BE5044A5A}"/>
              </a:ext>
            </a:extLst>
          </p:cNvPr>
          <p:cNvSpPr>
            <a:spLocks/>
          </p:cNvSpPr>
          <p:nvPr/>
        </p:nvSpPr>
        <p:spPr bwMode="auto">
          <a:xfrm>
            <a:off x="551902" y="3569966"/>
            <a:ext cx="1391295" cy="1121106"/>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Financial services</a:t>
            </a:r>
          </a:p>
        </p:txBody>
      </p:sp>
      <p:sp>
        <p:nvSpPr>
          <p:cNvPr id="117" name="!!Travel...">
            <a:extLst>
              <a:ext uri="{FF2B5EF4-FFF2-40B4-BE49-F238E27FC236}">
                <a16:creationId xmlns:a16="http://schemas.microsoft.com/office/drawing/2014/main" id="{7ACCB9E3-329F-C244-97B2-7D5B92D9A07D}"/>
              </a:ext>
            </a:extLst>
          </p:cNvPr>
          <p:cNvSpPr>
            <a:spLocks/>
          </p:cNvSpPr>
          <p:nvPr/>
        </p:nvSpPr>
        <p:spPr bwMode="auto">
          <a:xfrm>
            <a:off x="2507800" y="3564257"/>
            <a:ext cx="1370314" cy="1117891"/>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Travel</a:t>
            </a:r>
          </a:p>
        </p:txBody>
      </p:sp>
      <p:sp>
        <p:nvSpPr>
          <p:cNvPr id="119" name="!!Technology...">
            <a:extLst>
              <a:ext uri="{FF2B5EF4-FFF2-40B4-BE49-F238E27FC236}">
                <a16:creationId xmlns:a16="http://schemas.microsoft.com/office/drawing/2014/main" id="{486612B6-8794-8246-8A97-C368331DFEE9}"/>
              </a:ext>
            </a:extLst>
          </p:cNvPr>
          <p:cNvSpPr>
            <a:spLocks/>
          </p:cNvSpPr>
          <p:nvPr/>
        </p:nvSpPr>
        <p:spPr bwMode="auto">
          <a:xfrm>
            <a:off x="4438388" y="3578132"/>
            <a:ext cx="1391838" cy="1110348"/>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Technology</a:t>
            </a:r>
          </a:p>
        </p:txBody>
      </p:sp>
      <p:sp>
        <p:nvSpPr>
          <p:cNvPr id="121" name="!!Insurance...">
            <a:extLst>
              <a:ext uri="{FF2B5EF4-FFF2-40B4-BE49-F238E27FC236}">
                <a16:creationId xmlns:a16="http://schemas.microsoft.com/office/drawing/2014/main" id="{C27DA5E7-B759-EB4F-B463-D50AAC19E09D}"/>
              </a:ext>
            </a:extLst>
          </p:cNvPr>
          <p:cNvSpPr>
            <a:spLocks/>
          </p:cNvSpPr>
          <p:nvPr/>
        </p:nvSpPr>
        <p:spPr bwMode="auto">
          <a:xfrm>
            <a:off x="6376959" y="3578859"/>
            <a:ext cx="1361077" cy="111227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Insurance</a:t>
            </a:r>
          </a:p>
        </p:txBody>
      </p:sp>
      <p:sp>
        <p:nvSpPr>
          <p:cNvPr id="123" name="!!Utilities...">
            <a:extLst>
              <a:ext uri="{FF2B5EF4-FFF2-40B4-BE49-F238E27FC236}">
                <a16:creationId xmlns:a16="http://schemas.microsoft.com/office/drawing/2014/main" id="{94CB66B8-E703-0A42-84A4-E4958E36B585}"/>
              </a:ext>
            </a:extLst>
          </p:cNvPr>
          <p:cNvSpPr>
            <a:spLocks/>
          </p:cNvSpPr>
          <p:nvPr/>
        </p:nvSpPr>
        <p:spPr bwMode="auto">
          <a:xfrm>
            <a:off x="8320233" y="3582888"/>
            <a:ext cx="1371604" cy="1108224"/>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Utilities</a:t>
            </a:r>
          </a:p>
        </p:txBody>
      </p:sp>
      <p:sp>
        <p:nvSpPr>
          <p:cNvPr id="125" name="!!Transportation...">
            <a:extLst>
              <a:ext uri="{FF2B5EF4-FFF2-40B4-BE49-F238E27FC236}">
                <a16:creationId xmlns:a16="http://schemas.microsoft.com/office/drawing/2014/main" id="{BA14D225-7F1F-CE44-AEC2-86C3491E2223}"/>
              </a:ext>
            </a:extLst>
          </p:cNvPr>
          <p:cNvSpPr>
            <a:spLocks/>
          </p:cNvSpPr>
          <p:nvPr/>
        </p:nvSpPr>
        <p:spPr bwMode="auto">
          <a:xfrm>
            <a:off x="10246736" y="3584431"/>
            <a:ext cx="1376268" cy="1114778"/>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Transportation</a:t>
            </a:r>
          </a:p>
        </p:txBody>
      </p:sp>
      <p:sp>
        <p:nvSpPr>
          <p:cNvPr id="127" name="!!Public Sector...">
            <a:extLst>
              <a:ext uri="{FF2B5EF4-FFF2-40B4-BE49-F238E27FC236}">
                <a16:creationId xmlns:a16="http://schemas.microsoft.com/office/drawing/2014/main" id="{07189DEF-8DED-7446-A6FB-93B855CC471D}"/>
              </a:ext>
            </a:extLst>
          </p:cNvPr>
          <p:cNvSpPr>
            <a:spLocks/>
          </p:cNvSpPr>
          <p:nvPr/>
        </p:nvSpPr>
        <p:spPr bwMode="auto">
          <a:xfrm>
            <a:off x="551902" y="5001693"/>
            <a:ext cx="1378690" cy="1110522"/>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Public sector</a:t>
            </a:r>
          </a:p>
        </p:txBody>
      </p:sp>
      <p:sp>
        <p:nvSpPr>
          <p:cNvPr id="129" name="!!Retail...">
            <a:extLst>
              <a:ext uri="{FF2B5EF4-FFF2-40B4-BE49-F238E27FC236}">
                <a16:creationId xmlns:a16="http://schemas.microsoft.com/office/drawing/2014/main" id="{A0C8A55A-4CE0-6043-891F-A925A20BE549}"/>
              </a:ext>
            </a:extLst>
          </p:cNvPr>
          <p:cNvSpPr>
            <a:spLocks/>
          </p:cNvSpPr>
          <p:nvPr/>
        </p:nvSpPr>
        <p:spPr bwMode="auto">
          <a:xfrm>
            <a:off x="2517458" y="4995208"/>
            <a:ext cx="1356205" cy="1123720"/>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Retail</a:t>
            </a:r>
          </a:p>
        </p:txBody>
      </p:sp>
      <p:sp>
        <p:nvSpPr>
          <p:cNvPr id="131" name="!!Banking...">
            <a:extLst>
              <a:ext uri="{FF2B5EF4-FFF2-40B4-BE49-F238E27FC236}">
                <a16:creationId xmlns:a16="http://schemas.microsoft.com/office/drawing/2014/main" id="{D100FDC5-567E-8F43-8C22-5BBAB0AD608F}"/>
              </a:ext>
            </a:extLst>
          </p:cNvPr>
          <p:cNvSpPr>
            <a:spLocks/>
          </p:cNvSpPr>
          <p:nvPr/>
        </p:nvSpPr>
        <p:spPr bwMode="auto">
          <a:xfrm>
            <a:off x="4440729" y="4981979"/>
            <a:ext cx="1391472" cy="1132775"/>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Banking</a:t>
            </a:r>
          </a:p>
        </p:txBody>
      </p:sp>
      <p:sp>
        <p:nvSpPr>
          <p:cNvPr id="133" name="!!Energy...">
            <a:extLst>
              <a:ext uri="{FF2B5EF4-FFF2-40B4-BE49-F238E27FC236}">
                <a16:creationId xmlns:a16="http://schemas.microsoft.com/office/drawing/2014/main" id="{0E5C613E-D825-4245-A72C-1DCDA14DC8CF}"/>
              </a:ext>
            </a:extLst>
          </p:cNvPr>
          <p:cNvSpPr>
            <a:spLocks/>
          </p:cNvSpPr>
          <p:nvPr/>
        </p:nvSpPr>
        <p:spPr bwMode="auto">
          <a:xfrm>
            <a:off x="6374293" y="4987996"/>
            <a:ext cx="1377128" cy="1114681"/>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Energy</a:t>
            </a:r>
          </a:p>
        </p:txBody>
      </p:sp>
      <p:sp>
        <p:nvSpPr>
          <p:cNvPr id="135" name="!!Local Government">
            <a:extLst>
              <a:ext uri="{FF2B5EF4-FFF2-40B4-BE49-F238E27FC236}">
                <a16:creationId xmlns:a16="http://schemas.microsoft.com/office/drawing/2014/main" id="{85E99D77-9D8E-9A4D-BA97-D0639F57C8A9}"/>
              </a:ext>
            </a:extLst>
          </p:cNvPr>
          <p:cNvSpPr>
            <a:spLocks/>
          </p:cNvSpPr>
          <p:nvPr/>
        </p:nvSpPr>
        <p:spPr bwMode="auto">
          <a:xfrm>
            <a:off x="8318225" y="5000975"/>
            <a:ext cx="1376268" cy="111789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Local government</a:t>
            </a:r>
          </a:p>
        </p:txBody>
      </p:sp>
      <p:sp>
        <p:nvSpPr>
          <p:cNvPr id="137" name="!!Manufacturing...">
            <a:extLst>
              <a:ext uri="{FF2B5EF4-FFF2-40B4-BE49-F238E27FC236}">
                <a16:creationId xmlns:a16="http://schemas.microsoft.com/office/drawing/2014/main" id="{F94E3696-AA21-3341-B705-BE9B96D241D5}"/>
              </a:ext>
            </a:extLst>
          </p:cNvPr>
          <p:cNvSpPr>
            <a:spLocks/>
          </p:cNvSpPr>
          <p:nvPr/>
        </p:nvSpPr>
        <p:spPr bwMode="auto">
          <a:xfrm>
            <a:off x="10247166" y="4997593"/>
            <a:ext cx="1376268" cy="1127723"/>
          </a:xfrm>
          <a:prstGeom prst="rect">
            <a:avLst/>
          </a:prstGeom>
          <a:solidFill>
            <a:schemeClr val="tx2">
              <a:alpha val="4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5923" fontAlgn="base">
              <a:spcBef>
                <a:spcPct val="0"/>
              </a:spcBef>
              <a:spcAft>
                <a:spcPct val="0"/>
              </a:spcAft>
              <a:defRPr/>
            </a:pPr>
            <a:r>
              <a:rPr lang="en-US" sz="1372" b="1">
                <a:solidFill>
                  <a:srgbClr val="FFFFFF"/>
                </a:solidFill>
                <a:latin typeface="Segoe UI Semibold" panose="020B0702040204020203" pitchFamily="34" charset="0"/>
                <a:cs typeface="Segoe UI Semibold" panose="020B0702040204020203" pitchFamily="34" charset="0"/>
              </a:rPr>
              <a:t>Manufacturing  </a:t>
            </a:r>
          </a:p>
        </p:txBody>
      </p:sp>
      <p:grpSp>
        <p:nvGrpSpPr>
          <p:cNvPr id="343" name="Group 342">
            <a:extLst>
              <a:ext uri="{FF2B5EF4-FFF2-40B4-BE49-F238E27FC236}">
                <a16:creationId xmlns:a16="http://schemas.microsoft.com/office/drawing/2014/main" id="{14355FC3-EB6E-7547-9147-61F47250459B}"/>
              </a:ext>
            </a:extLst>
          </p:cNvPr>
          <p:cNvGrpSpPr/>
          <p:nvPr/>
        </p:nvGrpSpPr>
        <p:grpSpPr>
          <a:xfrm>
            <a:off x="4439407" y="3578891"/>
            <a:ext cx="1389777" cy="1109590"/>
            <a:chOff x="7612752" y="4442866"/>
            <a:chExt cx="1680008" cy="1441975"/>
          </a:xfrm>
        </p:grpSpPr>
        <p:pic>
          <p:nvPicPr>
            <p:cNvPr id="344" name="!!Technology Photo" descr="A group of people looking at a computer&#10;&#10;Description automatically generated">
              <a:extLst>
                <a:ext uri="{FF2B5EF4-FFF2-40B4-BE49-F238E27FC236}">
                  <a16:creationId xmlns:a16="http://schemas.microsoft.com/office/drawing/2014/main" id="{0B2AF556-E812-5444-BE4A-AE3918A83B9E}"/>
                </a:ext>
              </a:extLst>
            </p:cNvPr>
            <p:cNvPicPr>
              <a:picLocks/>
            </p:cNvPicPr>
            <p:nvPr/>
          </p:nvPicPr>
          <p:blipFill rotWithShape="1">
            <a:blip r:embed="rId13">
              <a:alphaModFix/>
              <a:extLst>
                <a:ext uri="{28A0092B-C50C-407E-A947-70E740481C1C}">
                  <a14:useLocalDpi xmlns:a14="http://schemas.microsoft.com/office/drawing/2010/main" val="0"/>
                </a:ext>
              </a:extLst>
            </a:blip>
            <a:srcRect l="7109" t="291" r="12417" b="1723"/>
            <a:stretch/>
          </p:blipFill>
          <p:spPr>
            <a:xfrm>
              <a:off x="7613218" y="4445640"/>
              <a:ext cx="1679542" cy="1434611"/>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345" name="Rounded Rectangle 344">
              <a:extLst>
                <a:ext uri="{FF2B5EF4-FFF2-40B4-BE49-F238E27FC236}">
                  <a16:creationId xmlns:a16="http://schemas.microsoft.com/office/drawing/2014/main" id="{0C2DC72D-6DB7-2B41-9CF3-21768C4112C0}"/>
                </a:ext>
              </a:extLst>
            </p:cNvPr>
            <p:cNvSpPr/>
            <p:nvPr/>
          </p:nvSpPr>
          <p:spPr bwMode="auto">
            <a:xfrm>
              <a:off x="7613098" y="4442866"/>
              <a:ext cx="1679196" cy="1441975"/>
            </a:xfrm>
            <a:prstGeom prst="roundRect">
              <a:avLst>
                <a:gd name="adj" fmla="val 0"/>
              </a:avLst>
            </a:prstGeom>
            <a:solidFill>
              <a:srgbClr val="00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Text Placeholder 6">
              <a:extLst>
                <a:ext uri="{FF2B5EF4-FFF2-40B4-BE49-F238E27FC236}">
                  <a16:creationId xmlns:a16="http://schemas.microsoft.com/office/drawing/2014/main" id="{F91A3D4C-71BA-2949-8746-7772B8EDA301}"/>
                </a:ext>
              </a:extLst>
            </p:cNvPr>
            <p:cNvSpPr txBox="1">
              <a:spLocks/>
            </p:cNvSpPr>
            <p:nvPr/>
          </p:nvSpPr>
          <p:spPr>
            <a:xfrm>
              <a:off x="7612752" y="5075107"/>
              <a:ext cx="1679543" cy="24698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Technology</a:t>
              </a:r>
            </a:p>
          </p:txBody>
        </p:sp>
      </p:grpSp>
    </p:spTree>
    <p:extLst>
      <p:ext uri="{BB962C8B-B14F-4D97-AF65-F5344CB8AC3E}">
        <p14:creationId xmlns:p14="http://schemas.microsoft.com/office/powerpoint/2010/main" val="404061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224"/>
                                        </p:tgtEl>
                                      </p:cBhvr>
                                    </p:animEffect>
                                    <p:set>
                                      <p:cBhvr>
                                        <p:cTn id="10" dur="1" fill="hold">
                                          <p:stCondLst>
                                            <p:cond delay="499"/>
                                          </p:stCondLst>
                                        </p:cTn>
                                        <p:tgtEl>
                                          <p:spTgt spid="2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25"/>
                                        </p:tgtEl>
                                      </p:cBhvr>
                                    </p:animEffect>
                                    <p:set>
                                      <p:cBhvr>
                                        <p:cTn id="13" dur="1" fill="hold">
                                          <p:stCondLst>
                                            <p:cond delay="499"/>
                                          </p:stCondLst>
                                        </p:cTn>
                                        <p:tgtEl>
                                          <p:spTgt spid="22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26"/>
                                        </p:tgtEl>
                                      </p:cBhvr>
                                    </p:animEffect>
                                    <p:set>
                                      <p:cBhvr>
                                        <p:cTn id="16" dur="1" fill="hold">
                                          <p:stCondLst>
                                            <p:cond delay="499"/>
                                          </p:stCondLst>
                                        </p:cTn>
                                        <p:tgtEl>
                                          <p:spTgt spid="22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7"/>
                                        </p:tgtEl>
                                      </p:cBhvr>
                                    </p:animEffect>
                                    <p:set>
                                      <p:cBhvr>
                                        <p:cTn id="19" dur="1" fill="hold">
                                          <p:stCondLst>
                                            <p:cond delay="499"/>
                                          </p:stCondLst>
                                        </p:cTn>
                                        <p:tgtEl>
                                          <p:spTgt spid="22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28"/>
                                        </p:tgtEl>
                                      </p:cBhvr>
                                    </p:animEffect>
                                    <p:set>
                                      <p:cBhvr>
                                        <p:cTn id="22" dur="1" fill="hold">
                                          <p:stCondLst>
                                            <p:cond delay="499"/>
                                          </p:stCondLst>
                                        </p:cTn>
                                        <p:tgtEl>
                                          <p:spTgt spid="22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29"/>
                                        </p:tgtEl>
                                      </p:cBhvr>
                                    </p:animEffect>
                                    <p:set>
                                      <p:cBhvr>
                                        <p:cTn id="25" dur="1" fill="hold">
                                          <p:stCondLst>
                                            <p:cond delay="499"/>
                                          </p:stCondLst>
                                        </p:cTn>
                                        <p:tgtEl>
                                          <p:spTgt spid="22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35"/>
                                        </p:tgtEl>
                                      </p:cBhvr>
                                    </p:animEffect>
                                    <p:set>
                                      <p:cBhvr>
                                        <p:cTn id="28" dur="1" fill="hold">
                                          <p:stCondLst>
                                            <p:cond delay="499"/>
                                          </p:stCondLst>
                                        </p:cTn>
                                        <p:tgtEl>
                                          <p:spTgt spid="23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34"/>
                                        </p:tgtEl>
                                      </p:cBhvr>
                                    </p:animEffect>
                                    <p:set>
                                      <p:cBhvr>
                                        <p:cTn id="31" dur="1" fill="hold">
                                          <p:stCondLst>
                                            <p:cond delay="499"/>
                                          </p:stCondLst>
                                        </p:cTn>
                                        <p:tgtEl>
                                          <p:spTgt spid="23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33"/>
                                        </p:tgtEl>
                                      </p:cBhvr>
                                    </p:animEffect>
                                    <p:set>
                                      <p:cBhvr>
                                        <p:cTn id="34" dur="1" fill="hold">
                                          <p:stCondLst>
                                            <p:cond delay="499"/>
                                          </p:stCondLst>
                                        </p:cTn>
                                        <p:tgtEl>
                                          <p:spTgt spid="23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32"/>
                                        </p:tgtEl>
                                      </p:cBhvr>
                                    </p:animEffect>
                                    <p:set>
                                      <p:cBhvr>
                                        <p:cTn id="37" dur="1" fill="hold">
                                          <p:stCondLst>
                                            <p:cond delay="499"/>
                                          </p:stCondLst>
                                        </p:cTn>
                                        <p:tgtEl>
                                          <p:spTgt spid="232"/>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31"/>
                                        </p:tgtEl>
                                      </p:cBhvr>
                                    </p:animEffect>
                                    <p:set>
                                      <p:cBhvr>
                                        <p:cTn id="40" dur="1" fill="hold">
                                          <p:stCondLst>
                                            <p:cond delay="499"/>
                                          </p:stCondLst>
                                        </p:cTn>
                                        <p:tgtEl>
                                          <p:spTgt spid="231"/>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30"/>
                                        </p:tgtEl>
                                      </p:cBhvr>
                                    </p:animEffect>
                                    <p:set>
                                      <p:cBhvr>
                                        <p:cTn id="43" dur="1" fill="hold">
                                          <p:stCondLst>
                                            <p:cond delay="499"/>
                                          </p:stCondLst>
                                        </p:cTn>
                                        <p:tgtEl>
                                          <p:spTgt spid="230"/>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36"/>
                                        </p:tgtEl>
                                      </p:cBhvr>
                                    </p:animEffect>
                                    <p:set>
                                      <p:cBhvr>
                                        <p:cTn id="46" dur="1" fill="hold">
                                          <p:stCondLst>
                                            <p:cond delay="499"/>
                                          </p:stCondLst>
                                        </p:cTn>
                                        <p:tgtEl>
                                          <p:spTgt spid="23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37"/>
                                        </p:tgtEl>
                                      </p:cBhvr>
                                    </p:animEffect>
                                    <p:set>
                                      <p:cBhvr>
                                        <p:cTn id="49" dur="1" fill="hold">
                                          <p:stCondLst>
                                            <p:cond delay="499"/>
                                          </p:stCondLst>
                                        </p:cTn>
                                        <p:tgtEl>
                                          <p:spTgt spid="23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38"/>
                                        </p:tgtEl>
                                      </p:cBhvr>
                                    </p:animEffect>
                                    <p:set>
                                      <p:cBhvr>
                                        <p:cTn id="52" dur="1" fill="hold">
                                          <p:stCondLst>
                                            <p:cond delay="499"/>
                                          </p:stCondLst>
                                        </p:cTn>
                                        <p:tgtEl>
                                          <p:spTgt spid="238"/>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39"/>
                                        </p:tgtEl>
                                      </p:cBhvr>
                                    </p:animEffect>
                                    <p:set>
                                      <p:cBhvr>
                                        <p:cTn id="55" dur="1" fill="hold">
                                          <p:stCondLst>
                                            <p:cond delay="499"/>
                                          </p:stCondLst>
                                        </p:cTn>
                                        <p:tgtEl>
                                          <p:spTgt spid="239"/>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40"/>
                                        </p:tgtEl>
                                      </p:cBhvr>
                                    </p:animEffect>
                                    <p:set>
                                      <p:cBhvr>
                                        <p:cTn id="58" dur="1" fill="hold">
                                          <p:stCondLst>
                                            <p:cond delay="499"/>
                                          </p:stCondLst>
                                        </p:cTn>
                                        <p:tgtEl>
                                          <p:spTgt spid="240"/>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41"/>
                                        </p:tgtEl>
                                      </p:cBhvr>
                                    </p:animEffect>
                                    <p:set>
                                      <p:cBhvr>
                                        <p:cTn id="61" dur="1" fill="hold">
                                          <p:stCondLst>
                                            <p:cond delay="499"/>
                                          </p:stCondLst>
                                        </p:cTn>
                                        <p:tgtEl>
                                          <p:spTgt spid="241"/>
                                        </p:tgtEl>
                                        <p:attrNameLst>
                                          <p:attrName>style.visibility</p:attrName>
                                        </p:attrNameLst>
                                      </p:cBhvr>
                                      <p:to>
                                        <p:strVal val="hidden"/>
                                      </p:to>
                                    </p:se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grpId="0" nodeType="withEffect">
                                  <p:stCondLst>
                                    <p:cond delay="400"/>
                                  </p:stCondLst>
                                  <p:childTnLst>
                                    <p:set>
                                      <p:cBhvr>
                                        <p:cTn id="70" dur="1" fill="hold">
                                          <p:stCondLst>
                                            <p:cond delay="0"/>
                                          </p:stCondLst>
                                        </p:cTn>
                                        <p:tgtEl>
                                          <p:spTgt spid="107"/>
                                        </p:tgtEl>
                                        <p:attrNameLst>
                                          <p:attrName>style.visibility</p:attrName>
                                        </p:attrNameLst>
                                      </p:cBhvr>
                                      <p:to>
                                        <p:strVal val="visible"/>
                                      </p:to>
                                    </p:set>
                                    <p:animEffect transition="in" filter="fade">
                                      <p:cBhvr>
                                        <p:cTn id="71" dur="500"/>
                                        <p:tgtEl>
                                          <p:spTgt spid="107"/>
                                        </p:tgtEl>
                                      </p:cBhvr>
                                    </p:animEffect>
                                  </p:childTnLst>
                                </p:cTn>
                              </p:par>
                              <p:par>
                                <p:cTn id="72" presetID="10" presetClass="entr" presetSubtype="0" fill="hold" grpId="0" nodeType="withEffect">
                                  <p:stCondLst>
                                    <p:cond delay="60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500"/>
                                        <p:tgtEl>
                                          <p:spTgt spid="109"/>
                                        </p:tgtEl>
                                      </p:cBhvr>
                                    </p:animEffect>
                                  </p:childTnLst>
                                </p:cTn>
                              </p:par>
                              <p:par>
                                <p:cTn id="75" presetID="10" presetClass="entr" presetSubtype="0" fill="hold" grpId="0" nodeType="withEffect">
                                  <p:stCondLst>
                                    <p:cond delay="800"/>
                                  </p:stCondLst>
                                  <p:childTnLst>
                                    <p:set>
                                      <p:cBhvr>
                                        <p:cTn id="76" dur="1" fill="hold">
                                          <p:stCondLst>
                                            <p:cond delay="0"/>
                                          </p:stCondLst>
                                        </p:cTn>
                                        <p:tgtEl>
                                          <p:spTgt spid="111"/>
                                        </p:tgtEl>
                                        <p:attrNameLst>
                                          <p:attrName>style.visibility</p:attrName>
                                        </p:attrNameLst>
                                      </p:cBhvr>
                                      <p:to>
                                        <p:strVal val="visible"/>
                                      </p:to>
                                    </p:set>
                                    <p:animEffect transition="in" filter="fade">
                                      <p:cBhvr>
                                        <p:cTn id="77" dur="500"/>
                                        <p:tgtEl>
                                          <p:spTgt spid="111"/>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113"/>
                                        </p:tgtEl>
                                        <p:attrNameLst>
                                          <p:attrName>style.visibility</p:attrName>
                                        </p:attrNameLst>
                                      </p:cBhvr>
                                      <p:to>
                                        <p:strVal val="visible"/>
                                      </p:to>
                                    </p:set>
                                    <p:animEffect transition="in" filter="fade">
                                      <p:cBhvr>
                                        <p:cTn id="80" dur="500"/>
                                        <p:tgtEl>
                                          <p:spTgt spid="113"/>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par>
                                <p:cTn id="84" presetID="10" presetClass="entr" presetSubtype="0" fill="hold" grpId="0" nodeType="withEffect">
                                  <p:stCondLst>
                                    <p:cond delay="400"/>
                                  </p:stCondLst>
                                  <p:childTnLst>
                                    <p:set>
                                      <p:cBhvr>
                                        <p:cTn id="85" dur="1" fill="hold">
                                          <p:stCondLst>
                                            <p:cond delay="0"/>
                                          </p:stCondLst>
                                        </p:cTn>
                                        <p:tgtEl>
                                          <p:spTgt spid="117"/>
                                        </p:tgtEl>
                                        <p:attrNameLst>
                                          <p:attrName>style.visibility</p:attrName>
                                        </p:attrNameLst>
                                      </p:cBhvr>
                                      <p:to>
                                        <p:strVal val="visible"/>
                                      </p:to>
                                    </p:set>
                                    <p:animEffect transition="in" filter="fade">
                                      <p:cBhvr>
                                        <p:cTn id="86" dur="500"/>
                                        <p:tgtEl>
                                          <p:spTgt spid="117"/>
                                        </p:tgtEl>
                                      </p:cBhvr>
                                    </p:animEffect>
                                  </p:childTnLst>
                                </p:cTn>
                              </p:par>
                              <p:par>
                                <p:cTn id="87" presetID="10" presetClass="entr" presetSubtype="0" fill="hold" grpId="0" nodeType="withEffect">
                                  <p:stCondLst>
                                    <p:cond delay="600"/>
                                  </p:stCondLst>
                                  <p:childTnLst>
                                    <p:set>
                                      <p:cBhvr>
                                        <p:cTn id="88" dur="1" fill="hold">
                                          <p:stCondLst>
                                            <p:cond delay="0"/>
                                          </p:stCondLst>
                                        </p:cTn>
                                        <p:tgtEl>
                                          <p:spTgt spid="119"/>
                                        </p:tgtEl>
                                        <p:attrNameLst>
                                          <p:attrName>style.visibility</p:attrName>
                                        </p:attrNameLst>
                                      </p:cBhvr>
                                      <p:to>
                                        <p:strVal val="visible"/>
                                      </p:to>
                                    </p:set>
                                    <p:animEffect transition="in" filter="fade">
                                      <p:cBhvr>
                                        <p:cTn id="89" dur="500"/>
                                        <p:tgtEl>
                                          <p:spTgt spid="119"/>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21"/>
                                        </p:tgtEl>
                                        <p:attrNameLst>
                                          <p:attrName>style.visibility</p:attrName>
                                        </p:attrNameLst>
                                      </p:cBhvr>
                                      <p:to>
                                        <p:strVal val="visible"/>
                                      </p:to>
                                    </p:set>
                                    <p:animEffect transition="in" filter="fade">
                                      <p:cBhvr>
                                        <p:cTn id="92" dur="500"/>
                                        <p:tgtEl>
                                          <p:spTgt spid="121"/>
                                        </p:tgtEl>
                                      </p:cBhvr>
                                    </p:animEffect>
                                  </p:childTnLst>
                                </p:cTn>
                              </p:par>
                              <p:par>
                                <p:cTn id="93" presetID="10" presetClass="entr" presetSubtype="0" fill="hold" grpId="0" nodeType="withEffect">
                                  <p:stCondLst>
                                    <p:cond delay="1000"/>
                                  </p:stCondLst>
                                  <p:childTnLst>
                                    <p:set>
                                      <p:cBhvr>
                                        <p:cTn id="94" dur="1" fill="hold">
                                          <p:stCondLst>
                                            <p:cond delay="0"/>
                                          </p:stCondLst>
                                        </p:cTn>
                                        <p:tgtEl>
                                          <p:spTgt spid="123"/>
                                        </p:tgtEl>
                                        <p:attrNameLst>
                                          <p:attrName>style.visibility</p:attrName>
                                        </p:attrNameLst>
                                      </p:cBhvr>
                                      <p:to>
                                        <p:strVal val="visible"/>
                                      </p:to>
                                    </p:set>
                                    <p:animEffect transition="in" filter="fade">
                                      <p:cBhvr>
                                        <p:cTn id="95" dur="500"/>
                                        <p:tgtEl>
                                          <p:spTgt spid="123"/>
                                        </p:tgtEl>
                                      </p:cBhvr>
                                    </p:animEffect>
                                  </p:childTnLst>
                                </p:cTn>
                              </p:par>
                              <p:par>
                                <p:cTn id="96" presetID="10" presetClass="entr" presetSubtype="0" fill="hold" grpId="0" nodeType="withEffect">
                                  <p:stCondLst>
                                    <p:cond delay="1200"/>
                                  </p:stCondLst>
                                  <p:childTnLst>
                                    <p:set>
                                      <p:cBhvr>
                                        <p:cTn id="97" dur="1" fill="hold">
                                          <p:stCondLst>
                                            <p:cond delay="0"/>
                                          </p:stCondLst>
                                        </p:cTn>
                                        <p:tgtEl>
                                          <p:spTgt spid="125"/>
                                        </p:tgtEl>
                                        <p:attrNameLst>
                                          <p:attrName>style.visibility</p:attrName>
                                        </p:attrNameLst>
                                      </p:cBhvr>
                                      <p:to>
                                        <p:strVal val="visible"/>
                                      </p:to>
                                    </p:set>
                                    <p:animEffect transition="in" filter="fade">
                                      <p:cBhvr>
                                        <p:cTn id="98" dur="500"/>
                                        <p:tgtEl>
                                          <p:spTgt spid="125"/>
                                        </p:tgtEl>
                                      </p:cBhvr>
                                    </p:animEffect>
                                  </p:childTnLst>
                                </p:cTn>
                              </p:par>
                              <p:par>
                                <p:cTn id="99" presetID="10" presetClass="entr" presetSubtype="0" fill="hold" grpId="0" nodeType="withEffect">
                                  <p:stCondLst>
                                    <p:cond delay="400"/>
                                  </p:stCondLst>
                                  <p:childTnLst>
                                    <p:set>
                                      <p:cBhvr>
                                        <p:cTn id="100" dur="1" fill="hold">
                                          <p:stCondLst>
                                            <p:cond delay="0"/>
                                          </p:stCondLst>
                                        </p:cTn>
                                        <p:tgtEl>
                                          <p:spTgt spid="127"/>
                                        </p:tgtEl>
                                        <p:attrNameLst>
                                          <p:attrName>style.visibility</p:attrName>
                                        </p:attrNameLst>
                                      </p:cBhvr>
                                      <p:to>
                                        <p:strVal val="visible"/>
                                      </p:to>
                                    </p:set>
                                    <p:animEffect transition="in" filter="fade">
                                      <p:cBhvr>
                                        <p:cTn id="101" dur="500"/>
                                        <p:tgtEl>
                                          <p:spTgt spid="127"/>
                                        </p:tgtEl>
                                      </p:cBhvr>
                                    </p:animEffect>
                                  </p:childTnLst>
                                </p:cTn>
                              </p:par>
                              <p:par>
                                <p:cTn id="102" presetID="10" presetClass="entr" presetSubtype="0" fill="hold" grpId="0" nodeType="withEffect">
                                  <p:stCondLst>
                                    <p:cond delay="600"/>
                                  </p:stCondLst>
                                  <p:childTnLst>
                                    <p:set>
                                      <p:cBhvr>
                                        <p:cTn id="103" dur="1" fill="hold">
                                          <p:stCondLst>
                                            <p:cond delay="0"/>
                                          </p:stCondLst>
                                        </p:cTn>
                                        <p:tgtEl>
                                          <p:spTgt spid="129"/>
                                        </p:tgtEl>
                                        <p:attrNameLst>
                                          <p:attrName>style.visibility</p:attrName>
                                        </p:attrNameLst>
                                      </p:cBhvr>
                                      <p:to>
                                        <p:strVal val="visible"/>
                                      </p:to>
                                    </p:set>
                                    <p:animEffect transition="in" filter="fade">
                                      <p:cBhvr>
                                        <p:cTn id="104" dur="500"/>
                                        <p:tgtEl>
                                          <p:spTgt spid="129"/>
                                        </p:tgtEl>
                                      </p:cBhvr>
                                    </p:animEffect>
                                  </p:childTnLst>
                                </p:cTn>
                              </p:par>
                              <p:par>
                                <p:cTn id="105" presetID="10" presetClass="entr" presetSubtype="0" fill="hold" grpId="0" nodeType="withEffect">
                                  <p:stCondLst>
                                    <p:cond delay="800"/>
                                  </p:stCondLst>
                                  <p:childTnLst>
                                    <p:set>
                                      <p:cBhvr>
                                        <p:cTn id="106" dur="1" fill="hold">
                                          <p:stCondLst>
                                            <p:cond delay="0"/>
                                          </p:stCondLst>
                                        </p:cTn>
                                        <p:tgtEl>
                                          <p:spTgt spid="131"/>
                                        </p:tgtEl>
                                        <p:attrNameLst>
                                          <p:attrName>style.visibility</p:attrName>
                                        </p:attrNameLst>
                                      </p:cBhvr>
                                      <p:to>
                                        <p:strVal val="visible"/>
                                      </p:to>
                                    </p:set>
                                    <p:animEffect transition="in" filter="fade">
                                      <p:cBhvr>
                                        <p:cTn id="107" dur="500"/>
                                        <p:tgtEl>
                                          <p:spTgt spid="131"/>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33"/>
                                        </p:tgtEl>
                                        <p:attrNameLst>
                                          <p:attrName>style.visibility</p:attrName>
                                        </p:attrNameLst>
                                      </p:cBhvr>
                                      <p:to>
                                        <p:strVal val="visible"/>
                                      </p:to>
                                    </p:set>
                                    <p:animEffect transition="in" filter="fade">
                                      <p:cBhvr>
                                        <p:cTn id="110" dur="500"/>
                                        <p:tgtEl>
                                          <p:spTgt spid="133"/>
                                        </p:tgtEl>
                                      </p:cBhvr>
                                    </p:animEffect>
                                  </p:childTnLst>
                                </p:cTn>
                              </p:par>
                              <p:par>
                                <p:cTn id="111" presetID="10" presetClass="entr" presetSubtype="0" fill="hold" grpId="0" nodeType="withEffect">
                                  <p:stCondLst>
                                    <p:cond delay="1200"/>
                                  </p:stCondLst>
                                  <p:childTnLst>
                                    <p:set>
                                      <p:cBhvr>
                                        <p:cTn id="112" dur="1" fill="hold">
                                          <p:stCondLst>
                                            <p:cond delay="0"/>
                                          </p:stCondLst>
                                        </p:cTn>
                                        <p:tgtEl>
                                          <p:spTgt spid="135"/>
                                        </p:tgtEl>
                                        <p:attrNameLst>
                                          <p:attrName>style.visibility</p:attrName>
                                        </p:attrNameLst>
                                      </p:cBhvr>
                                      <p:to>
                                        <p:strVal val="visible"/>
                                      </p:to>
                                    </p:set>
                                    <p:animEffect transition="in" filter="fade">
                                      <p:cBhvr>
                                        <p:cTn id="113" dur="500"/>
                                        <p:tgtEl>
                                          <p:spTgt spid="135"/>
                                        </p:tgtEl>
                                      </p:cBhvr>
                                    </p:animEffect>
                                  </p:childTnLst>
                                </p:cTn>
                              </p:par>
                              <p:par>
                                <p:cTn id="114" presetID="10" presetClass="entr" presetSubtype="0" fill="hold" grpId="0" nodeType="withEffect">
                                  <p:stCondLst>
                                    <p:cond delay="1400"/>
                                  </p:stCondLst>
                                  <p:childTnLst>
                                    <p:set>
                                      <p:cBhvr>
                                        <p:cTn id="115" dur="1" fill="hold">
                                          <p:stCondLst>
                                            <p:cond delay="0"/>
                                          </p:stCondLst>
                                        </p:cTn>
                                        <p:tgtEl>
                                          <p:spTgt spid="137"/>
                                        </p:tgtEl>
                                        <p:attrNameLst>
                                          <p:attrName>style.visibility</p:attrName>
                                        </p:attrNameLst>
                                      </p:cBhvr>
                                      <p:to>
                                        <p:strVal val="visible"/>
                                      </p:to>
                                    </p:set>
                                    <p:animEffect transition="in" filter="fade">
                                      <p:cBhvr>
                                        <p:cTn id="116" dur="500"/>
                                        <p:tgtEl>
                                          <p:spTgt spid="137"/>
                                        </p:tgtEl>
                                      </p:cBhvr>
                                    </p:animEffect>
                                  </p:childTnLst>
                                </p:cTn>
                              </p:par>
                              <p:par>
                                <p:cTn id="117" presetID="10" presetClass="entr" presetSubtype="0" fill="hold" nodeType="withEffect">
                                  <p:stCondLst>
                                    <p:cond delay="500"/>
                                  </p:stCondLst>
                                  <p:childTnLst>
                                    <p:set>
                                      <p:cBhvr>
                                        <p:cTn id="118" dur="1" fill="hold">
                                          <p:stCondLst>
                                            <p:cond delay="0"/>
                                          </p:stCondLst>
                                        </p:cTn>
                                        <p:tgtEl>
                                          <p:spTgt spid="347"/>
                                        </p:tgtEl>
                                        <p:attrNameLst>
                                          <p:attrName>style.visibility</p:attrName>
                                        </p:attrNameLst>
                                      </p:cBhvr>
                                      <p:to>
                                        <p:strVal val="visible"/>
                                      </p:to>
                                    </p:set>
                                    <p:animEffect transition="in" filter="fade">
                                      <p:cBhvr>
                                        <p:cTn id="119" dur="500"/>
                                        <p:tgtEl>
                                          <p:spTgt spid="347"/>
                                        </p:tgtEl>
                                      </p:cBhvr>
                                    </p:animEffect>
                                  </p:childTnLst>
                                </p:cTn>
                              </p:par>
                              <p:par>
                                <p:cTn id="120" presetID="10" presetClass="entr" presetSubtype="0" fill="hold" nodeType="withEffect">
                                  <p:stCondLst>
                                    <p:cond delay="500"/>
                                  </p:stCondLst>
                                  <p:childTnLst>
                                    <p:set>
                                      <p:cBhvr>
                                        <p:cTn id="121" dur="1" fill="hold">
                                          <p:stCondLst>
                                            <p:cond delay="0"/>
                                          </p:stCondLst>
                                        </p:cTn>
                                        <p:tgtEl>
                                          <p:spTgt spid="343"/>
                                        </p:tgtEl>
                                        <p:attrNameLst>
                                          <p:attrName>style.visibility</p:attrName>
                                        </p:attrNameLst>
                                      </p:cBhvr>
                                      <p:to>
                                        <p:strVal val="visible"/>
                                      </p:to>
                                    </p:set>
                                    <p:animEffect transition="in" filter="fade">
                                      <p:cBhvr>
                                        <p:cTn id="122" dur="500"/>
                                        <p:tgtEl>
                                          <p:spTgt spid="343"/>
                                        </p:tgtEl>
                                      </p:cBhvr>
                                    </p:animEffect>
                                  </p:childTnLst>
                                </p:cTn>
                              </p:par>
                              <p:par>
                                <p:cTn id="123" presetID="10" presetClass="entr" presetSubtype="0" fill="hold" nodeType="withEffect">
                                  <p:stCondLst>
                                    <p:cond delay="500"/>
                                  </p:stCondLst>
                                  <p:childTnLst>
                                    <p:set>
                                      <p:cBhvr>
                                        <p:cTn id="124" dur="1" fill="hold">
                                          <p:stCondLst>
                                            <p:cond delay="0"/>
                                          </p:stCondLst>
                                        </p:cTn>
                                        <p:tgtEl>
                                          <p:spTgt spid="339"/>
                                        </p:tgtEl>
                                        <p:attrNameLst>
                                          <p:attrName>style.visibility</p:attrName>
                                        </p:attrNameLst>
                                      </p:cBhvr>
                                      <p:to>
                                        <p:strVal val="visible"/>
                                      </p:to>
                                    </p:set>
                                    <p:animEffect transition="in" filter="fade">
                                      <p:cBhvr>
                                        <p:cTn id="125" dur="500"/>
                                        <p:tgtEl>
                                          <p:spTgt spid="339"/>
                                        </p:tgtEl>
                                      </p:cBhvr>
                                    </p:animEffect>
                                  </p:childTnLst>
                                </p:cTn>
                              </p:par>
                              <p:par>
                                <p:cTn id="126" presetID="10" presetClass="entr" presetSubtype="0" fill="hold" nodeType="withEffect">
                                  <p:stCondLst>
                                    <p:cond delay="500"/>
                                  </p:stCondLst>
                                  <p:childTnLst>
                                    <p:set>
                                      <p:cBhvr>
                                        <p:cTn id="127" dur="1" fill="hold">
                                          <p:stCondLst>
                                            <p:cond delay="0"/>
                                          </p:stCondLst>
                                        </p:cTn>
                                        <p:tgtEl>
                                          <p:spTgt spid="335"/>
                                        </p:tgtEl>
                                        <p:attrNameLst>
                                          <p:attrName>style.visibility</p:attrName>
                                        </p:attrNameLst>
                                      </p:cBhvr>
                                      <p:to>
                                        <p:strVal val="visible"/>
                                      </p:to>
                                    </p:set>
                                    <p:animEffect transition="in" filter="fade">
                                      <p:cBhvr>
                                        <p:cTn id="128" dur="500"/>
                                        <p:tgtEl>
                                          <p:spTgt spid="335"/>
                                        </p:tgtEl>
                                      </p:cBhvr>
                                    </p:animEffect>
                                  </p:childTnLst>
                                </p:cTn>
                              </p:par>
                              <p:par>
                                <p:cTn id="129" presetID="10" presetClass="entr" presetSubtype="0" fill="hold" nodeType="withEffect">
                                  <p:stCondLst>
                                    <p:cond delay="500"/>
                                  </p:stCondLst>
                                  <p:childTnLst>
                                    <p:set>
                                      <p:cBhvr>
                                        <p:cTn id="130" dur="1" fill="hold">
                                          <p:stCondLst>
                                            <p:cond delay="0"/>
                                          </p:stCondLst>
                                        </p:cTn>
                                        <p:tgtEl>
                                          <p:spTgt spid="331"/>
                                        </p:tgtEl>
                                        <p:attrNameLst>
                                          <p:attrName>style.visibility</p:attrName>
                                        </p:attrNameLst>
                                      </p:cBhvr>
                                      <p:to>
                                        <p:strVal val="visible"/>
                                      </p:to>
                                    </p:set>
                                    <p:animEffect transition="in" filter="fade">
                                      <p:cBhvr>
                                        <p:cTn id="131" dur="500"/>
                                        <p:tgtEl>
                                          <p:spTgt spid="331"/>
                                        </p:tgtEl>
                                      </p:cBhvr>
                                    </p:animEffect>
                                  </p:childTnLst>
                                </p:cTn>
                              </p:par>
                              <p:par>
                                <p:cTn id="132" presetID="10" presetClass="entr" presetSubtype="0" fill="hold" nodeType="withEffect">
                                  <p:stCondLst>
                                    <p:cond delay="500"/>
                                  </p:stCondLst>
                                  <p:childTnLst>
                                    <p:set>
                                      <p:cBhvr>
                                        <p:cTn id="133" dur="1" fill="hold">
                                          <p:stCondLst>
                                            <p:cond delay="0"/>
                                          </p:stCondLst>
                                        </p:cTn>
                                        <p:tgtEl>
                                          <p:spTgt spid="311"/>
                                        </p:tgtEl>
                                        <p:attrNameLst>
                                          <p:attrName>style.visibility</p:attrName>
                                        </p:attrNameLst>
                                      </p:cBhvr>
                                      <p:to>
                                        <p:strVal val="visible"/>
                                      </p:to>
                                    </p:set>
                                    <p:animEffect transition="in" filter="fade">
                                      <p:cBhvr>
                                        <p:cTn id="134" dur="500"/>
                                        <p:tgtEl>
                                          <p:spTgt spid="311"/>
                                        </p:tgtEl>
                                      </p:cBhvr>
                                    </p:animEffect>
                                  </p:childTnLst>
                                </p:cTn>
                              </p:par>
                              <p:par>
                                <p:cTn id="135" presetID="10" presetClass="entr" presetSubtype="0" fill="hold" nodeType="withEffect">
                                  <p:stCondLst>
                                    <p:cond delay="500"/>
                                  </p:stCondLst>
                                  <p:childTnLst>
                                    <p:set>
                                      <p:cBhvr>
                                        <p:cTn id="136" dur="1" fill="hold">
                                          <p:stCondLst>
                                            <p:cond delay="0"/>
                                          </p:stCondLst>
                                        </p:cTn>
                                        <p:tgtEl>
                                          <p:spTgt spid="315"/>
                                        </p:tgtEl>
                                        <p:attrNameLst>
                                          <p:attrName>style.visibility</p:attrName>
                                        </p:attrNameLst>
                                      </p:cBhvr>
                                      <p:to>
                                        <p:strVal val="visible"/>
                                      </p:to>
                                    </p:set>
                                    <p:animEffect transition="in" filter="fade">
                                      <p:cBhvr>
                                        <p:cTn id="137" dur="500"/>
                                        <p:tgtEl>
                                          <p:spTgt spid="315"/>
                                        </p:tgtEl>
                                      </p:cBhvr>
                                    </p:animEffect>
                                  </p:childTnLst>
                                </p:cTn>
                              </p:par>
                              <p:par>
                                <p:cTn id="138" presetID="10" presetClass="entr" presetSubtype="0" fill="hold" nodeType="withEffect">
                                  <p:stCondLst>
                                    <p:cond delay="500"/>
                                  </p:stCondLst>
                                  <p:childTnLst>
                                    <p:set>
                                      <p:cBhvr>
                                        <p:cTn id="139" dur="1" fill="hold">
                                          <p:stCondLst>
                                            <p:cond delay="0"/>
                                          </p:stCondLst>
                                        </p:cTn>
                                        <p:tgtEl>
                                          <p:spTgt spid="319"/>
                                        </p:tgtEl>
                                        <p:attrNameLst>
                                          <p:attrName>style.visibility</p:attrName>
                                        </p:attrNameLst>
                                      </p:cBhvr>
                                      <p:to>
                                        <p:strVal val="visible"/>
                                      </p:to>
                                    </p:set>
                                    <p:animEffect transition="in" filter="fade">
                                      <p:cBhvr>
                                        <p:cTn id="140" dur="500"/>
                                        <p:tgtEl>
                                          <p:spTgt spid="319"/>
                                        </p:tgtEl>
                                      </p:cBhvr>
                                    </p:animEffect>
                                  </p:childTnLst>
                                </p:cTn>
                              </p:par>
                              <p:par>
                                <p:cTn id="141" presetID="10" presetClass="entr" presetSubtype="0" fill="hold" nodeType="withEffect">
                                  <p:stCondLst>
                                    <p:cond delay="500"/>
                                  </p:stCondLst>
                                  <p:childTnLst>
                                    <p:set>
                                      <p:cBhvr>
                                        <p:cTn id="142" dur="1" fill="hold">
                                          <p:stCondLst>
                                            <p:cond delay="0"/>
                                          </p:stCondLst>
                                        </p:cTn>
                                        <p:tgtEl>
                                          <p:spTgt spid="323"/>
                                        </p:tgtEl>
                                        <p:attrNameLst>
                                          <p:attrName>style.visibility</p:attrName>
                                        </p:attrNameLst>
                                      </p:cBhvr>
                                      <p:to>
                                        <p:strVal val="visible"/>
                                      </p:to>
                                    </p:set>
                                    <p:animEffect transition="in" filter="fade">
                                      <p:cBhvr>
                                        <p:cTn id="143" dur="500"/>
                                        <p:tgtEl>
                                          <p:spTgt spid="323"/>
                                        </p:tgtEl>
                                      </p:cBhvr>
                                    </p:animEffect>
                                  </p:childTnLst>
                                </p:cTn>
                              </p:par>
                              <p:par>
                                <p:cTn id="144" presetID="10" presetClass="entr" presetSubtype="0" fill="hold" nodeType="withEffect">
                                  <p:stCondLst>
                                    <p:cond delay="500"/>
                                  </p:stCondLst>
                                  <p:childTnLst>
                                    <p:set>
                                      <p:cBhvr>
                                        <p:cTn id="145" dur="1" fill="hold">
                                          <p:stCondLst>
                                            <p:cond delay="0"/>
                                          </p:stCondLst>
                                        </p:cTn>
                                        <p:tgtEl>
                                          <p:spTgt spid="327"/>
                                        </p:tgtEl>
                                        <p:attrNameLst>
                                          <p:attrName>style.visibility</p:attrName>
                                        </p:attrNameLst>
                                      </p:cBhvr>
                                      <p:to>
                                        <p:strVal val="visible"/>
                                      </p:to>
                                    </p:set>
                                    <p:animEffect transition="in" filter="fade">
                                      <p:cBhvr>
                                        <p:cTn id="146"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79" grpId="0" animBg="1"/>
      <p:bldP spid="81" grpId="0" animBg="1"/>
      <p:bldP spid="107" grpId="0" animBg="1"/>
      <p:bldP spid="109" grpId="0" animBg="1"/>
      <p:bldP spid="111" grpId="0" animBg="1"/>
      <p:bldP spid="113" grpId="0" animBg="1"/>
      <p:bldP spid="115" grpId="0" animBg="1"/>
      <p:bldP spid="117" grpId="0" animBg="1"/>
      <p:bldP spid="119" grpId="0" animBg="1"/>
      <p:bldP spid="121" grpId="0" animBg="1"/>
      <p:bldP spid="123" grpId="0" animBg="1"/>
      <p:bldP spid="125" grpId="0" animBg="1"/>
      <p:bldP spid="127" grpId="0" animBg="1"/>
      <p:bldP spid="129" grpId="0" animBg="1"/>
      <p:bldP spid="131" grpId="0" animBg="1"/>
      <p:bldP spid="133" grpId="0" animBg="1"/>
      <p:bldP spid="135" grpId="0" animBg="1"/>
      <p:bldP spid="1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3FF89C-3DB4-BB43-9B9B-A70E2AFE0766}"/>
              </a:ext>
            </a:extLst>
          </p:cNvPr>
          <p:cNvSpPr>
            <a:spLocks noGrp="1"/>
          </p:cNvSpPr>
          <p:nvPr>
            <p:ph type="title"/>
          </p:nvPr>
        </p:nvSpPr>
        <p:spPr>
          <a:xfrm>
            <a:off x="568048" y="566682"/>
            <a:ext cx="11055905" cy="757914"/>
          </a:xfrm>
        </p:spPr>
        <p:txBody>
          <a:bodyPr/>
          <a:lstStyle/>
          <a:p>
            <a:r>
              <a:rPr lang="en-US">
                <a:solidFill>
                  <a:schemeClr val="tx1"/>
                </a:solidFill>
              </a:rPr>
              <a:t>Optimize across organizations</a:t>
            </a:r>
          </a:p>
        </p:txBody>
      </p:sp>
      <p:sp>
        <p:nvSpPr>
          <p:cNvPr id="7" name="Text Placeholder 6">
            <a:extLst>
              <a:ext uri="{FF2B5EF4-FFF2-40B4-BE49-F238E27FC236}">
                <a16:creationId xmlns:a16="http://schemas.microsoft.com/office/drawing/2014/main" id="{6F7A5D14-2EF7-D243-AB30-024275ADDD68}"/>
              </a:ext>
            </a:extLst>
          </p:cNvPr>
          <p:cNvSpPr>
            <a:spLocks noGrp="1"/>
          </p:cNvSpPr>
          <p:nvPr>
            <p:ph type="body" sz="quarter" idx="4294967295"/>
          </p:nvPr>
        </p:nvSpPr>
        <p:spPr>
          <a:xfrm>
            <a:off x="655279" y="1253301"/>
            <a:ext cx="10934925" cy="456215"/>
          </a:xfrm>
        </p:spPr>
        <p:txBody>
          <a:bodyPr/>
          <a:lstStyle/>
          <a:p>
            <a:pPr algn="ctr"/>
            <a:r>
              <a:rPr lang="en-US" sz="1961">
                <a:solidFill>
                  <a:schemeClr val="tx1"/>
                </a:solidFill>
                <a:latin typeface="Segoe UI Light" panose="020B0502040204020203" pitchFamily="34" charset="0"/>
                <a:cs typeface="Segoe UI Light" panose="020B0502040204020203" pitchFamily="34" charset="0"/>
              </a:rPr>
              <a:t>From startups to multinational corporations</a:t>
            </a:r>
          </a:p>
        </p:txBody>
      </p:sp>
      <p:pic>
        <p:nvPicPr>
          <p:cNvPr id="66" name="!!VirginAtlanticLogo">
            <a:extLst>
              <a:ext uri="{FF2B5EF4-FFF2-40B4-BE49-F238E27FC236}">
                <a16:creationId xmlns:a16="http://schemas.microsoft.com/office/drawing/2014/main" id="{AAE8FE96-F9C7-F24D-A597-2FBA48E6A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0552" y="3645830"/>
            <a:ext cx="982138" cy="229862"/>
          </a:xfrm>
          <a:prstGeom prst="rect">
            <a:avLst/>
          </a:prstGeom>
          <a:ln>
            <a:noFill/>
          </a:ln>
        </p:spPr>
      </p:pic>
      <p:pic>
        <p:nvPicPr>
          <p:cNvPr id="67" name="!!NationalTrustLogo">
            <a:extLst>
              <a:ext uri="{FF2B5EF4-FFF2-40B4-BE49-F238E27FC236}">
                <a16:creationId xmlns:a16="http://schemas.microsoft.com/office/drawing/2014/main" id="{62D51272-4BFD-6E4A-9000-E3185F5E12B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5094" y="5833170"/>
            <a:ext cx="747250" cy="286945"/>
          </a:xfrm>
          <a:prstGeom prst="rect">
            <a:avLst/>
          </a:prstGeom>
          <a:ln w="9525">
            <a:noFill/>
            <a:miter lim="800000"/>
            <a:headEnd/>
            <a:tailEnd/>
          </a:ln>
          <a:extLst>
            <a:ext uri="{909E8E84-426E-40DD-AFC4-6F175D3DCCD1}">
              <a14:hiddenFill xmlns:a14="http://schemas.microsoft.com/office/drawing/2010/main">
                <a:solidFill>
                  <a:srgbClr val="FFFFFF"/>
                </a:solidFill>
              </a14:hiddenFill>
            </a:ext>
          </a:extLst>
        </p:spPr>
      </p:pic>
      <p:pic>
        <p:nvPicPr>
          <p:cNvPr id="68" name="!!MetroBankLogo" descr="Image result for metrobank logo">
            <a:extLst>
              <a:ext uri="{FF2B5EF4-FFF2-40B4-BE49-F238E27FC236}">
                <a16:creationId xmlns:a16="http://schemas.microsoft.com/office/drawing/2014/main" id="{40B54FAB-6916-E449-9C43-0CE1AF6FFC6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778903" y="5860667"/>
            <a:ext cx="674059" cy="247914"/>
          </a:xfrm>
          <a:prstGeom prst="rect">
            <a:avLst/>
          </a:prstGeom>
          <a:ln>
            <a:noFill/>
          </a:ln>
          <a:extLst>
            <a:ext uri="{909E8E84-426E-40DD-AFC4-6F175D3DCCD1}">
              <a14:hiddenFill xmlns:a14="http://schemas.microsoft.com/office/drawing/2010/main">
                <a:solidFill>
                  <a:srgbClr val="FFFFFF"/>
                </a:solidFill>
              </a14:hiddenFill>
            </a:ext>
          </a:extLst>
        </p:spPr>
      </p:pic>
      <p:pic>
        <p:nvPicPr>
          <p:cNvPr id="69" name="!!MicrosoftLogo">
            <a:extLst>
              <a:ext uri="{FF2B5EF4-FFF2-40B4-BE49-F238E27FC236}">
                <a16:creationId xmlns:a16="http://schemas.microsoft.com/office/drawing/2014/main" id="{BC2A97CF-E99F-8341-8D19-6D83C4A3D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1755" y="5904176"/>
            <a:ext cx="821057" cy="177670"/>
          </a:xfrm>
          <a:prstGeom prst="rect">
            <a:avLst/>
          </a:prstGeom>
          <a:ln>
            <a:noFill/>
          </a:ln>
        </p:spPr>
      </p:pic>
      <p:grpSp>
        <p:nvGrpSpPr>
          <p:cNvPr id="14" name="Group 13">
            <a:extLst>
              <a:ext uri="{FF2B5EF4-FFF2-40B4-BE49-F238E27FC236}">
                <a16:creationId xmlns:a16="http://schemas.microsoft.com/office/drawing/2014/main" id="{6019E29D-6087-E148-92FE-221BFF171153}"/>
              </a:ext>
            </a:extLst>
          </p:cNvPr>
          <p:cNvGrpSpPr/>
          <p:nvPr/>
        </p:nvGrpSpPr>
        <p:grpSpPr>
          <a:xfrm>
            <a:off x="914322" y="2163075"/>
            <a:ext cx="1641494" cy="1411924"/>
            <a:chOff x="932655" y="2205953"/>
            <a:chExt cx="1674409" cy="1440236"/>
          </a:xfrm>
        </p:grpSpPr>
        <p:pic>
          <p:nvPicPr>
            <p:cNvPr id="65" name="!!Education Photo">
              <a:extLst>
                <a:ext uri="{FF2B5EF4-FFF2-40B4-BE49-F238E27FC236}">
                  <a16:creationId xmlns:a16="http://schemas.microsoft.com/office/drawing/2014/main" id="{31AB0254-C144-264F-84F5-5C92A9F640C7}"/>
                </a:ext>
              </a:extLst>
            </p:cNvPr>
            <p:cNvPicPr>
              <a:picLocks noChangeAspect="1"/>
            </p:cNvPicPr>
            <p:nvPr/>
          </p:nvPicPr>
          <p:blipFill rotWithShape="1">
            <a:blip r:embed="rId7"/>
            <a:srcRect l="23970" t="49" r="4216" b="7202"/>
            <a:stretch/>
          </p:blipFill>
          <p:spPr>
            <a:xfrm>
              <a:off x="933950" y="2205953"/>
              <a:ext cx="1673114" cy="1440236"/>
            </a:xfrm>
            <a:prstGeom prst="rect">
              <a:avLst/>
            </a:prstGeom>
            <a:solidFill>
              <a:schemeClr val="bg1"/>
            </a:solidFill>
            <a:ln w="76200" cmpd="sng">
              <a:noFill/>
            </a:ln>
          </p:spPr>
        </p:pic>
        <p:sp>
          <p:nvSpPr>
            <p:cNvPr id="70" name="Rounded Rectangle 69">
              <a:extLst>
                <a:ext uri="{FF2B5EF4-FFF2-40B4-BE49-F238E27FC236}">
                  <a16:creationId xmlns:a16="http://schemas.microsoft.com/office/drawing/2014/main" id="{0CDD7E48-2F60-444B-A2D3-EBB0539BBF85}"/>
                </a:ext>
              </a:extLst>
            </p:cNvPr>
            <p:cNvSpPr/>
            <p:nvPr/>
          </p:nvSpPr>
          <p:spPr bwMode="auto">
            <a:xfrm>
              <a:off x="937397" y="2209759"/>
              <a:ext cx="1669667" cy="1433820"/>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Text Placeholder 6">
              <a:extLst>
                <a:ext uri="{FF2B5EF4-FFF2-40B4-BE49-F238E27FC236}">
                  <a16:creationId xmlns:a16="http://schemas.microsoft.com/office/drawing/2014/main" id="{3AC96DBE-A426-8542-8027-BA57F3806E97}"/>
                </a:ext>
              </a:extLst>
            </p:cNvPr>
            <p:cNvSpPr txBox="1">
              <a:spLocks/>
            </p:cNvSpPr>
            <p:nvPr/>
          </p:nvSpPr>
          <p:spPr>
            <a:xfrm>
              <a:off x="932655" y="2838647"/>
              <a:ext cx="1673288"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Education</a:t>
              </a:r>
            </a:p>
          </p:txBody>
        </p:sp>
      </p:grpSp>
      <p:grpSp>
        <p:nvGrpSpPr>
          <p:cNvPr id="25" name="Group 24">
            <a:extLst>
              <a:ext uri="{FF2B5EF4-FFF2-40B4-BE49-F238E27FC236}">
                <a16:creationId xmlns:a16="http://schemas.microsoft.com/office/drawing/2014/main" id="{2767D3B7-FE5F-C24B-8A83-23078169DF73}"/>
              </a:ext>
            </a:extLst>
          </p:cNvPr>
          <p:cNvGrpSpPr/>
          <p:nvPr/>
        </p:nvGrpSpPr>
        <p:grpSpPr>
          <a:xfrm>
            <a:off x="3086832" y="2159731"/>
            <a:ext cx="1656995" cy="1437291"/>
            <a:chOff x="3148729" y="2202541"/>
            <a:chExt cx="1690221" cy="1466112"/>
          </a:xfrm>
        </p:grpSpPr>
        <p:pic>
          <p:nvPicPr>
            <p:cNvPr id="64" name="!!Non-Profit Photo" descr="A large red truck driving down a street&#10;&#10;Description generated with very high confidence">
              <a:extLst>
                <a:ext uri="{FF2B5EF4-FFF2-40B4-BE49-F238E27FC236}">
                  <a16:creationId xmlns:a16="http://schemas.microsoft.com/office/drawing/2014/main" id="{F138DEBE-7774-C24B-9CCE-6EC6DBFF6BC0}"/>
                </a:ext>
              </a:extLst>
            </p:cNvPr>
            <p:cNvPicPr>
              <a:picLocks noChangeAspect="1"/>
            </p:cNvPicPr>
            <p:nvPr/>
          </p:nvPicPr>
          <p:blipFill rotWithShape="1">
            <a:blip r:embed="rId8">
              <a:extLst>
                <a:ext uri="{28A0092B-C50C-407E-A947-70E740481C1C}">
                  <a14:useLocalDpi xmlns:a14="http://schemas.microsoft.com/office/drawing/2010/main" val="0"/>
                </a:ext>
              </a:extLst>
            </a:blip>
            <a:srcRect l="2640" r="41844" b="14050"/>
            <a:stretch/>
          </p:blipFill>
          <p:spPr>
            <a:xfrm>
              <a:off x="3148729" y="2202541"/>
              <a:ext cx="1682399" cy="146611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82" name="Rounded Rectangle 81">
              <a:extLst>
                <a:ext uri="{FF2B5EF4-FFF2-40B4-BE49-F238E27FC236}">
                  <a16:creationId xmlns:a16="http://schemas.microsoft.com/office/drawing/2014/main" id="{6DDB5C76-75A3-2A42-A869-FAA61630DD85}"/>
                </a:ext>
              </a:extLst>
            </p:cNvPr>
            <p:cNvSpPr/>
            <p:nvPr/>
          </p:nvSpPr>
          <p:spPr bwMode="auto">
            <a:xfrm>
              <a:off x="3149599" y="2202687"/>
              <a:ext cx="1689351" cy="1465966"/>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 Placeholder 6">
              <a:extLst>
                <a:ext uri="{FF2B5EF4-FFF2-40B4-BE49-F238E27FC236}">
                  <a16:creationId xmlns:a16="http://schemas.microsoft.com/office/drawing/2014/main" id="{F572E85C-0505-C346-B131-63074BE6978B}"/>
                </a:ext>
              </a:extLst>
            </p:cNvPr>
            <p:cNvSpPr txBox="1">
              <a:spLocks/>
            </p:cNvSpPr>
            <p:nvPr/>
          </p:nvSpPr>
          <p:spPr>
            <a:xfrm>
              <a:off x="3148729" y="2838647"/>
              <a:ext cx="1682399"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Non-profit</a:t>
              </a:r>
            </a:p>
          </p:txBody>
        </p:sp>
      </p:grpSp>
      <p:grpSp>
        <p:nvGrpSpPr>
          <p:cNvPr id="26" name="Group 25">
            <a:extLst>
              <a:ext uri="{FF2B5EF4-FFF2-40B4-BE49-F238E27FC236}">
                <a16:creationId xmlns:a16="http://schemas.microsoft.com/office/drawing/2014/main" id="{28FD7B2E-9D5B-B34F-842C-9D835D8451FE}"/>
              </a:ext>
            </a:extLst>
          </p:cNvPr>
          <p:cNvGrpSpPr/>
          <p:nvPr/>
        </p:nvGrpSpPr>
        <p:grpSpPr>
          <a:xfrm>
            <a:off x="5290534" y="2155976"/>
            <a:ext cx="1657581" cy="1412768"/>
            <a:chOff x="5396619" y="2198711"/>
            <a:chExt cx="1690819" cy="1441097"/>
          </a:xfrm>
        </p:grpSpPr>
        <p:pic>
          <p:nvPicPr>
            <p:cNvPr id="61" name="!!Healthcare Photo" descr="A person standing next to a body of water&#10;&#10;Description automatically generated">
              <a:extLst>
                <a:ext uri="{FF2B5EF4-FFF2-40B4-BE49-F238E27FC236}">
                  <a16:creationId xmlns:a16="http://schemas.microsoft.com/office/drawing/2014/main" id="{F8F8E3F5-912E-F148-AB59-BFF0896FD006}"/>
                </a:ext>
              </a:extLst>
            </p:cNvPr>
            <p:cNvPicPr>
              <a:picLocks/>
            </p:cNvPicPr>
            <p:nvPr/>
          </p:nvPicPr>
          <p:blipFill rotWithShape="1">
            <a:blip r:embed="rId9">
              <a:extLst>
                <a:ext uri="{28A0092B-C50C-407E-A947-70E740481C1C}">
                  <a14:useLocalDpi xmlns:a14="http://schemas.microsoft.com/office/drawing/2010/main" val="0"/>
                </a:ext>
              </a:extLst>
            </a:blip>
            <a:srcRect l="28003" r="8713" b="12620"/>
            <a:stretch/>
          </p:blipFill>
          <p:spPr>
            <a:xfrm>
              <a:off x="5398087" y="2199572"/>
              <a:ext cx="1689351" cy="1440236"/>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84" name="Rounded Rectangle 83">
              <a:extLst>
                <a:ext uri="{FF2B5EF4-FFF2-40B4-BE49-F238E27FC236}">
                  <a16:creationId xmlns:a16="http://schemas.microsoft.com/office/drawing/2014/main" id="{84E5EAB4-2FE0-2841-B3C8-AA5683FC79AE}"/>
                </a:ext>
              </a:extLst>
            </p:cNvPr>
            <p:cNvSpPr/>
            <p:nvPr/>
          </p:nvSpPr>
          <p:spPr bwMode="auto">
            <a:xfrm>
              <a:off x="5397914" y="2198711"/>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Text Placeholder 6">
              <a:extLst>
                <a:ext uri="{FF2B5EF4-FFF2-40B4-BE49-F238E27FC236}">
                  <a16:creationId xmlns:a16="http://schemas.microsoft.com/office/drawing/2014/main" id="{FABE5A11-6488-D44C-BD64-EA92D3C50013}"/>
                </a:ext>
              </a:extLst>
            </p:cNvPr>
            <p:cNvSpPr txBox="1">
              <a:spLocks/>
            </p:cNvSpPr>
            <p:nvPr/>
          </p:nvSpPr>
          <p:spPr>
            <a:xfrm>
              <a:off x="5396619" y="2838647"/>
              <a:ext cx="1689351"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Healthcare</a:t>
              </a:r>
            </a:p>
          </p:txBody>
        </p:sp>
      </p:grpSp>
      <p:pic>
        <p:nvPicPr>
          <p:cNvPr id="86" name="!!TacomaLogo" descr="A close up of a logo&#10;&#10;Description automatically generated">
            <a:extLst>
              <a:ext uri="{FF2B5EF4-FFF2-40B4-BE49-F238E27FC236}">
                <a16:creationId xmlns:a16="http://schemas.microsoft.com/office/drawing/2014/main" id="{892D5028-E7D8-6145-BAA0-9BA29CB7E7E2}"/>
              </a:ext>
            </a:extLst>
          </p:cNvPr>
          <p:cNvPicPr>
            <a:picLocks noChangeAspect="1"/>
          </p:cNvPicPr>
          <p:nvPr/>
        </p:nvPicPr>
        <p:blipFill rotWithShape="1">
          <a:blip r:embed="rId10">
            <a:extLst>
              <a:ext uri="{28A0092B-C50C-407E-A947-70E740481C1C}">
                <a14:useLocalDpi xmlns:a14="http://schemas.microsoft.com/office/drawing/2010/main" val="0"/>
              </a:ext>
            </a:extLst>
          </a:blip>
          <a:srcRect l="-18759" t="13124" r="-18759" b="13124"/>
          <a:stretch/>
        </p:blipFill>
        <p:spPr>
          <a:xfrm>
            <a:off x="1249034" y="3522278"/>
            <a:ext cx="998625" cy="535578"/>
          </a:xfrm>
          <a:prstGeom prst="rect">
            <a:avLst/>
          </a:prstGeom>
        </p:spPr>
      </p:pic>
      <p:pic>
        <p:nvPicPr>
          <p:cNvPr id="87" name="!!AmericanRedCrossLogo">
            <a:extLst>
              <a:ext uri="{FF2B5EF4-FFF2-40B4-BE49-F238E27FC236}">
                <a16:creationId xmlns:a16="http://schemas.microsoft.com/office/drawing/2014/main" id="{99E623B7-0EC3-E445-A077-FE301750E9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7979" y="3639317"/>
            <a:ext cx="830970" cy="286163"/>
          </a:xfrm>
          <a:prstGeom prst="rect">
            <a:avLst/>
          </a:prstGeom>
          <a:ln>
            <a:noFill/>
          </a:ln>
        </p:spPr>
      </p:pic>
      <p:pic>
        <p:nvPicPr>
          <p:cNvPr id="88" name="!!NorthwellHealthLogo">
            <a:extLst>
              <a:ext uri="{FF2B5EF4-FFF2-40B4-BE49-F238E27FC236}">
                <a16:creationId xmlns:a16="http://schemas.microsoft.com/office/drawing/2014/main" id="{B15881F5-1524-364E-9C26-C86BED7F3046}"/>
              </a:ext>
            </a:extLst>
          </p:cNvPr>
          <p:cNvPicPr>
            <a:picLocks noChangeAspect="1"/>
          </p:cNvPicPr>
          <p:nvPr/>
        </p:nvPicPr>
        <p:blipFill>
          <a:blip r:embed="rId12"/>
          <a:stretch>
            <a:fillRect/>
          </a:stretch>
        </p:blipFill>
        <p:spPr>
          <a:xfrm>
            <a:off x="5776915" y="3662818"/>
            <a:ext cx="638169" cy="343861"/>
          </a:xfrm>
          <a:prstGeom prst="rect">
            <a:avLst/>
          </a:prstGeom>
          <a:ln>
            <a:noFill/>
          </a:ln>
        </p:spPr>
      </p:pic>
      <p:grpSp>
        <p:nvGrpSpPr>
          <p:cNvPr id="27" name="Group 26">
            <a:extLst>
              <a:ext uri="{FF2B5EF4-FFF2-40B4-BE49-F238E27FC236}">
                <a16:creationId xmlns:a16="http://schemas.microsoft.com/office/drawing/2014/main" id="{86EB619C-1EB5-0C47-9277-FD4423B349E3}"/>
              </a:ext>
            </a:extLst>
          </p:cNvPr>
          <p:cNvGrpSpPr/>
          <p:nvPr/>
        </p:nvGrpSpPr>
        <p:grpSpPr>
          <a:xfrm>
            <a:off x="7453485" y="2105469"/>
            <a:ext cx="1656312" cy="1459376"/>
            <a:chOff x="7602943" y="2147191"/>
            <a:chExt cx="1689524" cy="1488640"/>
          </a:xfrm>
        </p:grpSpPr>
        <p:pic>
          <p:nvPicPr>
            <p:cNvPr id="62" name="!!PowerandUtilities Photo">
              <a:extLst>
                <a:ext uri="{FF2B5EF4-FFF2-40B4-BE49-F238E27FC236}">
                  <a16:creationId xmlns:a16="http://schemas.microsoft.com/office/drawing/2014/main" id="{BF612EA3-E0C5-CC43-A676-544E57D09DA0}"/>
                </a:ext>
              </a:extLst>
            </p:cNvPr>
            <p:cNvPicPr>
              <a:picLocks noChangeArrowheads="1"/>
            </p:cNvPicPr>
            <p:nvPr/>
          </p:nvPicPr>
          <p:blipFill rotWithShape="1">
            <a:blip r:embed="rId13">
              <a:extLst>
                <a:ext uri="{28A0092B-C50C-407E-A947-70E740481C1C}">
                  <a14:useLocalDpi xmlns:a14="http://schemas.microsoft.com/office/drawing/2010/main" val="0"/>
                </a:ext>
              </a:extLst>
            </a:blip>
            <a:srcRect l="20350" t="-2882" r="2881" b="13380"/>
            <a:stretch/>
          </p:blipFill>
          <p:spPr bwMode="auto">
            <a:xfrm>
              <a:off x="7603116" y="2147191"/>
              <a:ext cx="1689351" cy="1488640"/>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89" name="Rounded Rectangle 88">
              <a:extLst>
                <a:ext uri="{FF2B5EF4-FFF2-40B4-BE49-F238E27FC236}">
                  <a16:creationId xmlns:a16="http://schemas.microsoft.com/office/drawing/2014/main" id="{903B6859-9497-F043-A8CF-D52585A6B21C}"/>
                </a:ext>
              </a:extLst>
            </p:cNvPr>
            <p:cNvSpPr/>
            <p:nvPr/>
          </p:nvSpPr>
          <p:spPr bwMode="auto">
            <a:xfrm>
              <a:off x="7602943" y="2199035"/>
              <a:ext cx="1689351"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 Placeholder 6">
              <a:extLst>
                <a:ext uri="{FF2B5EF4-FFF2-40B4-BE49-F238E27FC236}">
                  <a16:creationId xmlns:a16="http://schemas.microsoft.com/office/drawing/2014/main" id="{8EFE04E5-AC69-8940-B801-FB9AA6BEBD54}"/>
                </a:ext>
              </a:extLst>
            </p:cNvPr>
            <p:cNvSpPr txBox="1">
              <a:spLocks/>
            </p:cNvSpPr>
            <p:nvPr/>
          </p:nvSpPr>
          <p:spPr>
            <a:xfrm>
              <a:off x="7613099" y="2838647"/>
              <a:ext cx="1679196"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Utilities</a:t>
              </a:r>
            </a:p>
          </p:txBody>
        </p:sp>
      </p:grpSp>
      <p:pic>
        <p:nvPicPr>
          <p:cNvPr id="91" name="!!TransAltaLogo">
            <a:extLst>
              <a:ext uri="{FF2B5EF4-FFF2-40B4-BE49-F238E27FC236}">
                <a16:creationId xmlns:a16="http://schemas.microsoft.com/office/drawing/2014/main" id="{F99B21EF-3732-D342-8F6C-F7CA9FA68C7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6116" b="36116"/>
          <a:stretch/>
        </p:blipFill>
        <p:spPr bwMode="auto">
          <a:xfrm>
            <a:off x="7842513" y="3670921"/>
            <a:ext cx="935679" cy="259828"/>
          </a:xfrm>
          <a:prstGeom prst="rect">
            <a:avLst/>
          </a:prstGeom>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EB7078D-D2A8-094C-B5EC-B8864E43642F}"/>
              </a:ext>
            </a:extLst>
          </p:cNvPr>
          <p:cNvGrpSpPr/>
          <p:nvPr/>
        </p:nvGrpSpPr>
        <p:grpSpPr>
          <a:xfrm>
            <a:off x="9683933" y="2154125"/>
            <a:ext cx="1633808" cy="1410719"/>
            <a:chOff x="9878115" y="2196823"/>
            <a:chExt cx="1666569" cy="1439007"/>
          </a:xfrm>
        </p:grpSpPr>
        <p:pic>
          <p:nvPicPr>
            <p:cNvPr id="63" name="!!Transportation Photo">
              <a:extLst>
                <a:ext uri="{FF2B5EF4-FFF2-40B4-BE49-F238E27FC236}">
                  <a16:creationId xmlns:a16="http://schemas.microsoft.com/office/drawing/2014/main" id="{DED50191-3B39-4B43-950E-5B1999CFE071}"/>
                </a:ext>
              </a:extLst>
            </p:cNvPr>
            <p:cNvPicPr>
              <a:picLocks noChangeAspect="1"/>
            </p:cNvPicPr>
            <p:nvPr/>
          </p:nvPicPr>
          <p:blipFill rotWithShape="1">
            <a:blip r:embed="rId15">
              <a:extLst>
                <a:ext uri="{28A0092B-C50C-407E-A947-70E740481C1C}">
                  <a14:useLocalDpi xmlns:a14="http://schemas.microsoft.com/office/drawing/2010/main" val="0"/>
                </a:ext>
              </a:extLst>
            </a:blip>
            <a:srcRect l="16089" r="29624" b="13917"/>
            <a:stretch/>
          </p:blipFill>
          <p:spPr>
            <a:xfrm flipH="1">
              <a:off x="9879410" y="2198711"/>
              <a:ext cx="1665274" cy="1437119"/>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92" name="Rounded Rectangle 91">
              <a:extLst>
                <a:ext uri="{FF2B5EF4-FFF2-40B4-BE49-F238E27FC236}">
                  <a16:creationId xmlns:a16="http://schemas.microsoft.com/office/drawing/2014/main" id="{7C1ED8FA-1169-B846-9736-B996527261A2}"/>
                </a:ext>
              </a:extLst>
            </p:cNvPr>
            <p:cNvSpPr/>
            <p:nvPr/>
          </p:nvSpPr>
          <p:spPr bwMode="auto">
            <a:xfrm>
              <a:off x="9878115" y="2196823"/>
              <a:ext cx="1665274" cy="1436795"/>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Text Placeholder 6">
              <a:extLst>
                <a:ext uri="{FF2B5EF4-FFF2-40B4-BE49-F238E27FC236}">
                  <a16:creationId xmlns:a16="http://schemas.microsoft.com/office/drawing/2014/main" id="{CFBDF475-8573-7E49-9BCB-9EBB04BA4BDC}"/>
                </a:ext>
              </a:extLst>
            </p:cNvPr>
            <p:cNvSpPr txBox="1">
              <a:spLocks/>
            </p:cNvSpPr>
            <p:nvPr/>
          </p:nvSpPr>
          <p:spPr>
            <a:xfrm>
              <a:off x="9878116" y="2869025"/>
              <a:ext cx="1665274"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Transportation</a:t>
              </a:r>
            </a:p>
          </p:txBody>
        </p:sp>
      </p:grpSp>
      <p:pic>
        <p:nvPicPr>
          <p:cNvPr id="99" name="!!MallOfAmericaLogo" descr="Image result for mall of america logo">
            <a:extLst>
              <a:ext uri="{FF2B5EF4-FFF2-40B4-BE49-F238E27FC236}">
                <a16:creationId xmlns:a16="http://schemas.microsoft.com/office/drawing/2014/main" id="{52855267-587D-0B42-8413-C739EC0F887F}"/>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3656051" y="5818865"/>
            <a:ext cx="572649" cy="320684"/>
          </a:xfrm>
          <a:prstGeom prst="rect">
            <a:avLst/>
          </a:prstGeom>
          <a:ln>
            <a:noFill/>
          </a:ln>
          <a:extLst>
            <a:ext uri="{909E8E84-426E-40DD-AFC4-6F175D3DCCD1}">
              <a14:hiddenFill xmlns:a14="http://schemas.microsoft.com/office/drawing/2010/main">
                <a:solidFill>
                  <a:srgbClr val="FFFFFF"/>
                </a:solidFill>
              </a14:hiddenFill>
            </a:ext>
          </a:extLst>
        </p:spPr>
      </p:pic>
      <p:pic>
        <p:nvPicPr>
          <p:cNvPr id="100" name="!!GnJPepsiLogo">
            <a:extLst>
              <a:ext uri="{FF2B5EF4-FFF2-40B4-BE49-F238E27FC236}">
                <a16:creationId xmlns:a16="http://schemas.microsoft.com/office/drawing/2014/main" id="{F6EEB9B3-6C4A-5D40-9E08-4B6EA2002E9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77874" y="5823095"/>
            <a:ext cx="1028593" cy="338637"/>
          </a:xfrm>
          <a:prstGeom prst="rect">
            <a:avLst/>
          </a:prstGeom>
          <a:ln>
            <a:noFill/>
          </a:ln>
        </p:spPr>
      </p:pic>
      <p:grpSp>
        <p:nvGrpSpPr>
          <p:cNvPr id="29" name="Group 28">
            <a:extLst>
              <a:ext uri="{FF2B5EF4-FFF2-40B4-BE49-F238E27FC236}">
                <a16:creationId xmlns:a16="http://schemas.microsoft.com/office/drawing/2014/main" id="{A27E0538-D9C5-4542-9EAF-77B468A45A51}"/>
              </a:ext>
            </a:extLst>
          </p:cNvPr>
          <p:cNvGrpSpPr/>
          <p:nvPr/>
        </p:nvGrpSpPr>
        <p:grpSpPr>
          <a:xfrm>
            <a:off x="905831" y="4352226"/>
            <a:ext cx="1662817" cy="1416941"/>
            <a:chOff x="923994" y="4439000"/>
            <a:chExt cx="1696160" cy="1445354"/>
          </a:xfrm>
        </p:grpSpPr>
        <p:pic>
          <p:nvPicPr>
            <p:cNvPr id="48" name="!!Public Sector Photo">
              <a:extLst>
                <a:ext uri="{FF2B5EF4-FFF2-40B4-BE49-F238E27FC236}">
                  <a16:creationId xmlns:a16="http://schemas.microsoft.com/office/drawing/2014/main" id="{7DA71870-B386-2E40-9A03-DE199BE9AD4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7957" t="13877" r="25813" b="1062"/>
            <a:stretch/>
          </p:blipFill>
          <p:spPr bwMode="auto">
            <a:xfrm flipH="1">
              <a:off x="932807" y="4443462"/>
              <a:ext cx="1684214" cy="1440892"/>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94" name="Rounded Rectangle 93">
              <a:extLst>
                <a:ext uri="{FF2B5EF4-FFF2-40B4-BE49-F238E27FC236}">
                  <a16:creationId xmlns:a16="http://schemas.microsoft.com/office/drawing/2014/main" id="{0555FCA7-2FB6-9848-ACCA-4143703A5FE9}"/>
                </a:ext>
              </a:extLst>
            </p:cNvPr>
            <p:cNvSpPr/>
            <p:nvPr/>
          </p:nvSpPr>
          <p:spPr bwMode="auto">
            <a:xfrm>
              <a:off x="925832" y="4439000"/>
              <a:ext cx="1689351" cy="144535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 Placeholder 6">
              <a:extLst>
                <a:ext uri="{FF2B5EF4-FFF2-40B4-BE49-F238E27FC236}">
                  <a16:creationId xmlns:a16="http://schemas.microsoft.com/office/drawing/2014/main" id="{38369807-E3FE-B54A-8D5B-7CE2CAEB2E2A}"/>
                </a:ext>
              </a:extLst>
            </p:cNvPr>
            <p:cNvSpPr txBox="1">
              <a:spLocks/>
            </p:cNvSpPr>
            <p:nvPr/>
          </p:nvSpPr>
          <p:spPr>
            <a:xfrm>
              <a:off x="923994" y="5075107"/>
              <a:ext cx="1696160"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Public sector</a:t>
              </a:r>
            </a:p>
          </p:txBody>
        </p:sp>
      </p:grpSp>
      <p:grpSp>
        <p:nvGrpSpPr>
          <p:cNvPr id="30" name="Group 29">
            <a:extLst>
              <a:ext uri="{FF2B5EF4-FFF2-40B4-BE49-F238E27FC236}">
                <a16:creationId xmlns:a16="http://schemas.microsoft.com/office/drawing/2014/main" id="{5BD6D724-AB05-CC40-85BD-8D11A6E7284E}"/>
              </a:ext>
            </a:extLst>
          </p:cNvPr>
          <p:cNvGrpSpPr/>
          <p:nvPr/>
        </p:nvGrpSpPr>
        <p:grpSpPr>
          <a:xfrm>
            <a:off x="3108357" y="4352225"/>
            <a:ext cx="1643335" cy="1412567"/>
            <a:chOff x="3170685" y="4439000"/>
            <a:chExt cx="1676287" cy="1440892"/>
          </a:xfrm>
        </p:grpSpPr>
        <p:pic>
          <p:nvPicPr>
            <p:cNvPr id="44" name="Picture 43" descr="A picture containing person, woman, clothing, standing&#10;&#10;Description automatically generated">
              <a:extLst>
                <a:ext uri="{FF2B5EF4-FFF2-40B4-BE49-F238E27FC236}">
                  <a16:creationId xmlns:a16="http://schemas.microsoft.com/office/drawing/2014/main" id="{BF32CD08-2C7A-3647-B182-D632B4F1F11B}"/>
                </a:ext>
              </a:extLst>
            </p:cNvPr>
            <p:cNvPicPr>
              <a:picLocks noChangeAspect="1"/>
            </p:cNvPicPr>
            <p:nvPr/>
          </p:nvPicPr>
          <p:blipFill rotWithShape="1">
            <a:blip r:embed="rId19"/>
            <a:srcRect l="15703" t="4274" r="10960" b="1566"/>
            <a:stretch/>
          </p:blipFill>
          <p:spPr>
            <a:xfrm>
              <a:off x="3173289" y="4442865"/>
              <a:ext cx="1673683" cy="1433049"/>
            </a:xfrm>
            <a:prstGeom prst="rect">
              <a:avLst/>
            </a:prstGeom>
          </p:spPr>
        </p:pic>
        <p:sp>
          <p:nvSpPr>
            <p:cNvPr id="95" name="Rounded Rectangle 94">
              <a:extLst>
                <a:ext uri="{FF2B5EF4-FFF2-40B4-BE49-F238E27FC236}">
                  <a16:creationId xmlns:a16="http://schemas.microsoft.com/office/drawing/2014/main" id="{53382BF2-E634-F44F-A72F-874D70609F18}"/>
                </a:ext>
              </a:extLst>
            </p:cNvPr>
            <p:cNvSpPr/>
            <p:nvPr/>
          </p:nvSpPr>
          <p:spPr bwMode="auto">
            <a:xfrm>
              <a:off x="3172523" y="4439000"/>
              <a:ext cx="1674449"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Text Placeholder 6">
              <a:extLst>
                <a:ext uri="{FF2B5EF4-FFF2-40B4-BE49-F238E27FC236}">
                  <a16:creationId xmlns:a16="http://schemas.microsoft.com/office/drawing/2014/main" id="{C903C090-79F8-AF45-9F29-6E34AA48455F}"/>
                </a:ext>
              </a:extLst>
            </p:cNvPr>
            <p:cNvSpPr txBox="1">
              <a:spLocks/>
            </p:cNvSpPr>
            <p:nvPr/>
          </p:nvSpPr>
          <p:spPr>
            <a:xfrm>
              <a:off x="3170685" y="5075107"/>
              <a:ext cx="1668265"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Retail</a:t>
              </a:r>
            </a:p>
          </p:txBody>
        </p:sp>
      </p:grpSp>
      <p:grpSp>
        <p:nvGrpSpPr>
          <p:cNvPr id="31" name="Group 30">
            <a:extLst>
              <a:ext uri="{FF2B5EF4-FFF2-40B4-BE49-F238E27FC236}">
                <a16:creationId xmlns:a16="http://schemas.microsoft.com/office/drawing/2014/main" id="{D5308226-4139-9240-8B23-7177B2CBEDA4}"/>
              </a:ext>
            </a:extLst>
          </p:cNvPr>
          <p:cNvGrpSpPr/>
          <p:nvPr/>
        </p:nvGrpSpPr>
        <p:grpSpPr>
          <a:xfrm>
            <a:off x="5298075" y="4348328"/>
            <a:ext cx="1649870" cy="1412567"/>
            <a:chOff x="5404312" y="4435024"/>
            <a:chExt cx="1682953" cy="1440892"/>
          </a:xfrm>
        </p:grpSpPr>
        <p:pic>
          <p:nvPicPr>
            <p:cNvPr id="45" name="!!Banking Photo" descr="See the source image">
              <a:extLst>
                <a:ext uri="{FF2B5EF4-FFF2-40B4-BE49-F238E27FC236}">
                  <a16:creationId xmlns:a16="http://schemas.microsoft.com/office/drawing/2014/main" id="{93FAE5B5-382A-D848-977D-5C9CA953C197}"/>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042" t="6869" r="42947" b="6434"/>
            <a:stretch/>
          </p:blipFill>
          <p:spPr bwMode="auto">
            <a:xfrm>
              <a:off x="5409048" y="4440002"/>
              <a:ext cx="1678217" cy="1435913"/>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a:extLst>
              <a:ext uri="{909E8E84-426E-40DD-AFC4-6F175D3DCCD1}">
                <a14:hiddenFill xmlns:a14="http://schemas.microsoft.com/office/drawing/2010/main">
                  <a:solidFill>
                    <a:srgbClr val="FFFFFF"/>
                  </a:solidFill>
                </a14:hiddenFill>
              </a:ext>
            </a:extLst>
          </p:spPr>
        </p:pic>
        <p:sp>
          <p:nvSpPr>
            <p:cNvPr id="96" name="Rounded Rectangle 95">
              <a:extLst>
                <a:ext uri="{FF2B5EF4-FFF2-40B4-BE49-F238E27FC236}">
                  <a16:creationId xmlns:a16="http://schemas.microsoft.com/office/drawing/2014/main" id="{B027A78C-E7A2-6344-A85B-52C042D62DF5}"/>
                </a:ext>
              </a:extLst>
            </p:cNvPr>
            <p:cNvSpPr/>
            <p:nvPr/>
          </p:nvSpPr>
          <p:spPr bwMode="auto">
            <a:xfrm>
              <a:off x="5407723" y="4435024"/>
              <a:ext cx="1679542"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Text Placeholder 6">
              <a:extLst>
                <a:ext uri="{FF2B5EF4-FFF2-40B4-BE49-F238E27FC236}">
                  <a16:creationId xmlns:a16="http://schemas.microsoft.com/office/drawing/2014/main" id="{9B9A459B-44EE-BF4B-95F1-FC985C538D2F}"/>
                </a:ext>
              </a:extLst>
            </p:cNvPr>
            <p:cNvSpPr txBox="1">
              <a:spLocks/>
            </p:cNvSpPr>
            <p:nvPr/>
          </p:nvSpPr>
          <p:spPr>
            <a:xfrm>
              <a:off x="5404312" y="5075107"/>
              <a:ext cx="1681658"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Banking</a:t>
              </a:r>
            </a:p>
          </p:txBody>
        </p:sp>
      </p:grpSp>
      <p:grpSp>
        <p:nvGrpSpPr>
          <p:cNvPr id="32" name="Group 31">
            <a:extLst>
              <a:ext uri="{FF2B5EF4-FFF2-40B4-BE49-F238E27FC236}">
                <a16:creationId xmlns:a16="http://schemas.microsoft.com/office/drawing/2014/main" id="{A2318E5C-1AF6-B746-9046-1B698FF761DF}"/>
              </a:ext>
            </a:extLst>
          </p:cNvPr>
          <p:cNvGrpSpPr/>
          <p:nvPr/>
        </p:nvGrpSpPr>
        <p:grpSpPr>
          <a:xfrm>
            <a:off x="7463102" y="4354483"/>
            <a:ext cx="1646865" cy="1406410"/>
            <a:chOff x="7612752" y="4441303"/>
            <a:chExt cx="1679888" cy="1434611"/>
          </a:xfrm>
        </p:grpSpPr>
        <p:pic>
          <p:nvPicPr>
            <p:cNvPr id="57" name="!!Technology Photo" descr="A group of people looking at a computer&#10;&#10;Description automatically generated">
              <a:extLst>
                <a:ext uri="{FF2B5EF4-FFF2-40B4-BE49-F238E27FC236}">
                  <a16:creationId xmlns:a16="http://schemas.microsoft.com/office/drawing/2014/main" id="{289381C9-7669-B14C-B8B0-C25832D2082C}"/>
                </a:ext>
              </a:extLst>
            </p:cNvPr>
            <p:cNvPicPr>
              <a:picLocks/>
            </p:cNvPicPr>
            <p:nvPr/>
          </p:nvPicPr>
          <p:blipFill rotWithShape="1">
            <a:blip r:embed="rId21">
              <a:extLst>
                <a:ext uri="{28A0092B-C50C-407E-A947-70E740481C1C}">
                  <a14:useLocalDpi xmlns:a14="http://schemas.microsoft.com/office/drawing/2010/main" val="0"/>
                </a:ext>
              </a:extLst>
            </a:blip>
            <a:srcRect l="4720" t="321" r="16834" b="-780"/>
            <a:stretch/>
          </p:blipFill>
          <p:spPr>
            <a:xfrm>
              <a:off x="7613098" y="4441303"/>
              <a:ext cx="1679542" cy="1434611"/>
            </a:xfrm>
            <a:custGeom>
              <a:avLst/>
              <a:gdLst>
                <a:gd name="connsiteX0" fmla="*/ 0 w 1291438"/>
                <a:gd name="connsiteY0" fmla="*/ 0 h 1291437"/>
                <a:gd name="connsiteX1" fmla="*/ 1291438 w 1291438"/>
                <a:gd name="connsiteY1" fmla="*/ 0 h 1291437"/>
                <a:gd name="connsiteX2" fmla="*/ 1291438 w 1291438"/>
                <a:gd name="connsiteY2" fmla="*/ 1291437 h 1291437"/>
                <a:gd name="connsiteX3" fmla="*/ 0 w 1291438"/>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8" h="1291437">
                  <a:moveTo>
                    <a:pt x="0" y="0"/>
                  </a:moveTo>
                  <a:lnTo>
                    <a:pt x="1291438" y="0"/>
                  </a:lnTo>
                  <a:lnTo>
                    <a:pt x="1291438" y="1291437"/>
                  </a:lnTo>
                  <a:lnTo>
                    <a:pt x="0" y="1291437"/>
                  </a:lnTo>
                  <a:close/>
                </a:path>
              </a:pathLst>
            </a:custGeom>
            <a:ln w="76200" cmpd="sng">
              <a:noFill/>
            </a:ln>
          </p:spPr>
        </p:pic>
        <p:sp>
          <p:nvSpPr>
            <p:cNvPr id="97" name="Rounded Rectangle 96">
              <a:extLst>
                <a:ext uri="{FF2B5EF4-FFF2-40B4-BE49-F238E27FC236}">
                  <a16:creationId xmlns:a16="http://schemas.microsoft.com/office/drawing/2014/main" id="{50BAF0A5-575C-EA45-8270-BE97F06D20F8}"/>
                </a:ext>
              </a:extLst>
            </p:cNvPr>
            <p:cNvSpPr/>
            <p:nvPr/>
          </p:nvSpPr>
          <p:spPr bwMode="auto">
            <a:xfrm>
              <a:off x="7613098" y="4442865"/>
              <a:ext cx="1679196" cy="1424464"/>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ext Placeholder 6">
              <a:extLst>
                <a:ext uri="{FF2B5EF4-FFF2-40B4-BE49-F238E27FC236}">
                  <a16:creationId xmlns:a16="http://schemas.microsoft.com/office/drawing/2014/main" id="{4E597C6C-0725-9B45-B6E7-CA1C9E72D115}"/>
                </a:ext>
              </a:extLst>
            </p:cNvPr>
            <p:cNvSpPr txBox="1">
              <a:spLocks/>
            </p:cNvSpPr>
            <p:nvPr/>
          </p:nvSpPr>
          <p:spPr>
            <a:xfrm>
              <a:off x="7612752" y="5075107"/>
              <a:ext cx="1679542"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Technology</a:t>
              </a:r>
            </a:p>
          </p:txBody>
        </p:sp>
      </p:grpSp>
      <p:grpSp>
        <p:nvGrpSpPr>
          <p:cNvPr id="33" name="Group 32">
            <a:extLst>
              <a:ext uri="{FF2B5EF4-FFF2-40B4-BE49-F238E27FC236}">
                <a16:creationId xmlns:a16="http://schemas.microsoft.com/office/drawing/2014/main" id="{F9376182-DA12-0544-B76F-019960A29008}"/>
              </a:ext>
            </a:extLst>
          </p:cNvPr>
          <p:cNvGrpSpPr/>
          <p:nvPr/>
        </p:nvGrpSpPr>
        <p:grpSpPr>
          <a:xfrm>
            <a:off x="9677373" y="4352225"/>
            <a:ext cx="1656142" cy="1412567"/>
            <a:chOff x="9871424" y="4439000"/>
            <a:chExt cx="1689351" cy="1440892"/>
          </a:xfrm>
        </p:grpSpPr>
        <p:pic>
          <p:nvPicPr>
            <p:cNvPr id="60" name="!!Manufacturing Photo">
              <a:extLst>
                <a:ext uri="{FF2B5EF4-FFF2-40B4-BE49-F238E27FC236}">
                  <a16:creationId xmlns:a16="http://schemas.microsoft.com/office/drawing/2014/main" id="{14D29CBB-1529-C946-A5B1-002BC66DC728}"/>
                </a:ext>
              </a:extLst>
            </p:cNvPr>
            <p:cNvPicPr>
              <a:picLocks noChangeAspect="1"/>
            </p:cNvPicPr>
            <p:nvPr/>
          </p:nvPicPr>
          <p:blipFill rotWithShape="1">
            <a:blip r:embed="rId22">
              <a:extLst>
                <a:ext uri="{28A0092B-C50C-407E-A947-70E740481C1C}">
                  <a14:useLocalDpi xmlns:a14="http://schemas.microsoft.com/office/drawing/2010/main" val="0"/>
                </a:ext>
              </a:extLst>
            </a:blip>
            <a:srcRect l="56355" t="2" b="24334"/>
            <a:stretch/>
          </p:blipFill>
          <p:spPr>
            <a:xfrm>
              <a:off x="9872960" y="4445390"/>
              <a:ext cx="1678176" cy="1430524"/>
            </a:xfrm>
            <a:custGeom>
              <a:avLst/>
              <a:gdLst>
                <a:gd name="connsiteX0" fmla="*/ 0 w 1291437"/>
                <a:gd name="connsiteY0" fmla="*/ 0 h 1291437"/>
                <a:gd name="connsiteX1" fmla="*/ 1291437 w 1291437"/>
                <a:gd name="connsiteY1" fmla="*/ 0 h 1291437"/>
                <a:gd name="connsiteX2" fmla="*/ 1291437 w 1291437"/>
                <a:gd name="connsiteY2" fmla="*/ 1291437 h 1291437"/>
                <a:gd name="connsiteX3" fmla="*/ 0 w 1291437"/>
                <a:gd name="connsiteY3" fmla="*/ 1291437 h 1291437"/>
              </a:gdLst>
              <a:ahLst/>
              <a:cxnLst>
                <a:cxn ang="0">
                  <a:pos x="connsiteX0" y="connsiteY0"/>
                </a:cxn>
                <a:cxn ang="0">
                  <a:pos x="connsiteX1" y="connsiteY1"/>
                </a:cxn>
                <a:cxn ang="0">
                  <a:pos x="connsiteX2" y="connsiteY2"/>
                </a:cxn>
                <a:cxn ang="0">
                  <a:pos x="connsiteX3" y="connsiteY3"/>
                </a:cxn>
              </a:cxnLst>
              <a:rect l="l" t="t" r="r" b="b"/>
              <a:pathLst>
                <a:path w="1291437" h="1291437">
                  <a:moveTo>
                    <a:pt x="0" y="0"/>
                  </a:moveTo>
                  <a:lnTo>
                    <a:pt x="1291437" y="0"/>
                  </a:lnTo>
                  <a:lnTo>
                    <a:pt x="1291437" y="1291437"/>
                  </a:lnTo>
                  <a:lnTo>
                    <a:pt x="0" y="1291437"/>
                  </a:lnTo>
                  <a:close/>
                </a:path>
              </a:pathLst>
            </a:custGeom>
            <a:ln w="76200" cmpd="sng">
              <a:noFill/>
            </a:ln>
          </p:spPr>
        </p:pic>
        <p:sp>
          <p:nvSpPr>
            <p:cNvPr id="98" name="Rounded Rectangle 97">
              <a:extLst>
                <a:ext uri="{FF2B5EF4-FFF2-40B4-BE49-F238E27FC236}">
                  <a16:creationId xmlns:a16="http://schemas.microsoft.com/office/drawing/2014/main" id="{1294F3AE-E351-FC43-8529-420F84A5E95E}"/>
                </a:ext>
              </a:extLst>
            </p:cNvPr>
            <p:cNvSpPr/>
            <p:nvPr/>
          </p:nvSpPr>
          <p:spPr bwMode="auto">
            <a:xfrm>
              <a:off x="9871424" y="4439000"/>
              <a:ext cx="1689351" cy="1440892"/>
            </a:xfrm>
            <a:prstGeom prst="roundRect">
              <a:avLst>
                <a:gd name="adj" fmla="val 0"/>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Text Placeholder 6">
              <a:extLst>
                <a:ext uri="{FF2B5EF4-FFF2-40B4-BE49-F238E27FC236}">
                  <a16:creationId xmlns:a16="http://schemas.microsoft.com/office/drawing/2014/main" id="{34D15A5D-740B-4A42-8269-4D2CF4FFD7F9}"/>
                </a:ext>
              </a:extLst>
            </p:cNvPr>
            <p:cNvSpPr txBox="1">
              <a:spLocks/>
            </p:cNvSpPr>
            <p:nvPr/>
          </p:nvSpPr>
          <p:spPr>
            <a:xfrm>
              <a:off x="9877966" y="5075107"/>
              <a:ext cx="1682809" cy="19389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274"/>
                </a:spcAft>
                <a:defRPr/>
              </a:pPr>
              <a:r>
                <a:rPr lang="en-US" sz="1372" b="1">
                  <a:solidFill>
                    <a:srgbClr val="FFFFFF"/>
                  </a:solidFill>
                  <a:latin typeface="Segoe UI" panose="020B0502040204020203" pitchFamily="34" charset="0"/>
                  <a:cs typeface="Segoe UI" panose="020B0502040204020203" pitchFamily="34" charset="0"/>
                </a:rPr>
                <a:t>Manufacturing</a:t>
              </a:r>
            </a:p>
          </p:txBody>
        </p:sp>
      </p:grpSp>
    </p:spTree>
    <p:extLst>
      <p:ext uri="{BB962C8B-B14F-4D97-AF65-F5344CB8AC3E}">
        <p14:creationId xmlns:p14="http://schemas.microsoft.com/office/powerpoint/2010/main" val="292172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362</TotalTime>
  <Words>2652</Words>
  <Application>Microsoft Office PowerPoint</Application>
  <PresentationFormat>Widescreen</PresentationFormat>
  <Paragraphs>642</Paragraphs>
  <Slides>28</Slides>
  <Notes>24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28</vt:i4>
      </vt:variant>
    </vt:vector>
  </HeadingPairs>
  <TitlesOfParts>
    <vt:vector size="43" baseType="lpstr">
      <vt:lpstr>Arial</vt:lpstr>
      <vt:lpstr>Calibri</vt:lpstr>
      <vt:lpstr>Calibri Light</vt:lpstr>
      <vt:lpstr>Consolas</vt:lpstr>
      <vt:lpstr>Proxima Nova</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PowerPoint Presentation</vt:lpstr>
      <vt:lpstr>Jenkins NS</vt:lpstr>
      <vt:lpstr>Course Overview</vt:lpstr>
      <vt:lpstr>Continue…</vt:lpstr>
      <vt:lpstr>PowerPoint Presentation</vt:lpstr>
      <vt:lpstr>Agenda</vt:lpstr>
      <vt:lpstr>PowerPoint Presentation</vt:lpstr>
      <vt:lpstr>Innovate across industry</vt:lpstr>
      <vt:lpstr>Optimize across organizations</vt:lpstr>
      <vt:lpstr>PowerPoint Presentation</vt:lpstr>
      <vt:lpstr>PowerPoint Presentation</vt:lpstr>
      <vt:lpstr>PowerPoint Presentation</vt:lpstr>
      <vt:lpstr>PowerPoint Presentation</vt:lpstr>
      <vt:lpstr>PowerPoint Presentation</vt:lpstr>
      <vt:lpstr>The world’s connected AI business cloud</vt:lpstr>
      <vt:lpstr>The world’s connected AI business cloud</vt:lpstr>
      <vt:lpstr>The world’s connected AI business cloud</vt:lpstr>
      <vt:lpstr>The world’s connected AI business cloud</vt:lpstr>
      <vt:lpstr>The world’s connected AI business cloud</vt:lpstr>
      <vt:lpstr>PowerPoint Presentation</vt:lpstr>
      <vt:lpstr>Who here has a Microsoft 365 background? </vt:lpstr>
      <vt:lpstr>What about a Dynamics 365 background? </vt:lpstr>
      <vt:lpstr>Last, but not least, what about Azure?</vt:lpstr>
      <vt:lpstr>PowerPoint Presentation</vt:lpstr>
      <vt:lpstr>Low Code Evolution</vt:lpstr>
      <vt:lpstr>The evolution of how people buy applications</vt:lpstr>
      <vt:lpstr>Benefits of low-code development platforms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76</cp:revision>
  <dcterms:created xsi:type="dcterms:W3CDTF">2020-02-12T12:44:10Z</dcterms:created>
  <dcterms:modified xsi:type="dcterms:W3CDTF">2021-03-21T18:40:07Z</dcterms:modified>
</cp:coreProperties>
</file>